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65" r:id="rId4"/>
    <p:sldId id="268" r:id="rId5"/>
    <p:sldId id="266" r:id="rId6"/>
    <p:sldId id="273" r:id="rId7"/>
    <p:sldId id="272" r:id="rId8"/>
    <p:sldId id="271" r:id="rId9"/>
    <p:sldId id="270" r:id="rId10"/>
    <p:sldId id="269" r:id="rId11"/>
    <p:sldId id="275" r:id="rId12"/>
    <p:sldId id="258" r:id="rId13"/>
    <p:sldId id="276" r:id="rId14"/>
    <p:sldId id="262" r:id="rId15"/>
    <p:sldId id="264" r:id="rId16"/>
    <p:sldId id="277" r:id="rId17"/>
    <p:sldId id="261" r:id="rId18"/>
    <p:sldId id="267" r:id="rId19"/>
    <p:sldId id="278" r:id="rId20"/>
    <p:sldId id="259"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70E"/>
    <a:srgbClr val="0303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9" autoAdjust="0"/>
  </p:normalViewPr>
  <p:slideViewPr>
    <p:cSldViewPr>
      <p:cViewPr varScale="1">
        <p:scale>
          <a:sx n="57" d="100"/>
          <a:sy n="57" d="100"/>
        </p:scale>
        <p:origin x="-17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616864-9CB6-4DF9-B858-E68BFA771007}" type="datetimeFigureOut">
              <a:rPr lang="en-US" smtClean="0"/>
              <a:t>1/29/2014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570F6B-5DB0-4E8C-935A-773F6369495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A84D5-8D19-4907-8952-F4A0153634CD}"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AB976-7DF5-4EAF-873A-385FB2ACCF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Sculpture is designed and created to be seen from all angles, or in the round. Artists want to simulate movement or visual movement. They lead your eye around the sculpture with curved or diagonal</a:t>
            </a:r>
            <a:r>
              <a:rPr lang="en-US" baseline="0" dirty="0" smtClean="0"/>
              <a:t> lines.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holes or space in Hepworth’s sculptures are just as import as the material or mass. Agree or Disagree?</a:t>
            </a:r>
          </a:p>
          <a:p>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Alexander</a:t>
            </a:r>
            <a:r>
              <a:rPr lang="en-US" baseline="0" dirty="0" smtClean="0"/>
              <a:t> Calder created the Mobile in bottom left just before his death in 1976. At first he planned to add small motors to the sculpture so it would move but after measuring the air currents, he found there is enough! It will move!</a:t>
            </a:r>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1995- truck with explosives blew up the Alfred P. </a:t>
            </a:r>
            <a:r>
              <a:rPr lang="en-US" dirty="0" err="1" smtClean="0"/>
              <a:t>Murrah</a:t>
            </a:r>
            <a:r>
              <a:rPr lang="en-US" dirty="0" smtClean="0"/>
              <a:t> Federal Building. 168 innocent</a:t>
            </a:r>
            <a:r>
              <a:rPr lang="en-US" baseline="0" dirty="0" smtClean="0"/>
              <a:t> people, including 19 children in a daycare center, died.</a:t>
            </a:r>
          </a:p>
          <a:p>
            <a:r>
              <a:rPr lang="en-US" baseline="0" dirty="0" smtClean="0"/>
              <a:t>Designing for a memorial carries a lot of weight. The memorial needs to meet the needs of survivors, victim’s families, city planners, local business and the public. </a:t>
            </a:r>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Memorial</a:t>
            </a:r>
            <a:r>
              <a:rPr lang="en-US" baseline="0" dirty="0" smtClean="0"/>
              <a:t> consists of two gates, one displaying the time 9:01 the moment before the explosion, and the other 9:03 the moment the city was changed forever.</a:t>
            </a:r>
          </a:p>
        </p:txBody>
      </p:sp>
      <p:sp>
        <p:nvSpPr>
          <p:cNvPr id="4" name="Slide Number Placeholder 3"/>
          <p:cNvSpPr>
            <a:spLocks noGrp="1"/>
          </p:cNvSpPr>
          <p:nvPr>
            <p:ph type="sldNum" sz="quarter" idx="10"/>
          </p:nvPr>
        </p:nvSpPr>
        <p:spPr/>
        <p:txBody>
          <a:bodyPr/>
          <a:lstStyle/>
          <a:p>
            <a:fld id="{8A5AB976-7DF5-4EAF-873A-385FB2ACCF9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168 empty chairs representing each individual lost. They are arranged in 9 rows representing the 9 floors on which the victims worked or visited</a:t>
            </a:r>
            <a:endParaRPr lang="en-US" dirty="0" smtClean="0"/>
          </a:p>
          <a:p>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memorial wanted to emphasize</a:t>
            </a:r>
            <a:r>
              <a:rPr lang="en-US" baseline="0" dirty="0" smtClean="0"/>
              <a:t> place, a moment in time, and the passage of time. How have they achieved this goal?</a:t>
            </a:r>
          </a:p>
          <a:p>
            <a:r>
              <a:rPr lang="en-US" baseline="0" dirty="0" smtClean="0"/>
              <a:t>How does the design and use of space help achieve this? Or achieve an emotional response?</a:t>
            </a:r>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Kathe</a:t>
            </a:r>
            <a:r>
              <a:rPr lang="en-US" dirty="0" smtClean="0"/>
              <a:t> </a:t>
            </a:r>
            <a:r>
              <a:rPr lang="en-US" dirty="0" err="1" smtClean="0"/>
              <a:t>Kollowitz</a:t>
            </a:r>
            <a:r>
              <a:rPr lang="en-US" dirty="0" smtClean="0"/>
              <a:t> Self Portrait 1924</a:t>
            </a:r>
          </a:p>
          <a:p>
            <a:r>
              <a:rPr lang="en-US" dirty="0" smtClean="0"/>
              <a:t>In 2D</a:t>
            </a:r>
            <a:r>
              <a:rPr lang="en-US" baseline="0" dirty="0" smtClean="0"/>
              <a:t> art, </a:t>
            </a:r>
            <a:r>
              <a:rPr lang="en-US" dirty="0" smtClean="0"/>
              <a:t>Space doesn’t always refer the illusion of space (making it look 3D) it can</a:t>
            </a:r>
            <a:r>
              <a:rPr lang="en-US" baseline="0" dirty="0" smtClean="0"/>
              <a:t> describe how the artist organizes the space on the picture plane.</a:t>
            </a:r>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Kathe</a:t>
            </a:r>
            <a:r>
              <a:rPr lang="en-US" dirty="0" smtClean="0"/>
              <a:t> </a:t>
            </a:r>
            <a:r>
              <a:rPr lang="en-US" dirty="0" err="1" smtClean="0"/>
              <a:t>Kollowitz</a:t>
            </a:r>
            <a:r>
              <a:rPr lang="en-US" dirty="0" smtClean="0"/>
              <a:t> Self Portrait 1924</a:t>
            </a:r>
          </a:p>
        </p:txBody>
      </p:sp>
      <p:sp>
        <p:nvSpPr>
          <p:cNvPr id="4" name="Slide Number Placeholder 3"/>
          <p:cNvSpPr>
            <a:spLocks noGrp="1"/>
          </p:cNvSpPr>
          <p:nvPr>
            <p:ph type="sldNum" sz="quarter" idx="10"/>
          </p:nvPr>
        </p:nvSpPr>
        <p:spPr/>
        <p:txBody>
          <a:bodyPr/>
          <a:lstStyle/>
          <a:p>
            <a:fld id="{8A5AB976-7DF5-4EAF-873A-385FB2ACCF9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9EA792-CDAE-4650-84E4-4B0501012BB9}"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EA792-CDAE-4650-84E4-4B0501012BB9}"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EA792-CDAE-4650-84E4-4B0501012BB9}"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EA792-CDAE-4650-84E4-4B0501012BB9}"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9EA792-CDAE-4650-84E4-4B0501012BB9}"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9EA792-CDAE-4650-84E4-4B0501012BB9}"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9EA792-CDAE-4650-84E4-4B0501012BB9}" type="datetimeFigureOut">
              <a:rPr lang="en-US" smtClean="0"/>
              <a:pPr/>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9EA792-CDAE-4650-84E4-4B0501012BB9}" type="datetimeFigureOut">
              <a:rPr lang="en-US" smtClean="0"/>
              <a:pPr/>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EA792-CDAE-4650-84E4-4B0501012BB9}" type="datetimeFigureOut">
              <a:rPr lang="en-US" smtClean="0"/>
              <a:pPr/>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EA792-CDAE-4650-84E4-4B0501012BB9}"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EA792-CDAE-4650-84E4-4B0501012BB9}"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A5B99-D68A-4D5B-9DFA-C4B61CF291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EA792-CDAE-4650-84E4-4B0501012BB9}" type="datetimeFigureOut">
              <a:rPr lang="en-US" smtClean="0"/>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A5B99-D68A-4D5B-9DFA-C4B61CF291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Space</a:t>
            </a:r>
            <a:endParaRPr lang="en-US" dirty="0"/>
          </a:p>
        </p:txBody>
      </p:sp>
      <p:sp>
        <p:nvSpPr>
          <p:cNvPr id="3" name="Subtitle 2"/>
          <p:cNvSpPr>
            <a:spLocks noGrp="1"/>
          </p:cNvSpPr>
          <p:nvPr>
            <p:ph type="subTitle" idx="1"/>
          </p:nvPr>
        </p:nvSpPr>
        <p:spPr/>
        <p:txBody>
          <a:bodyPr>
            <a:normAutofit/>
          </a:bodyPr>
          <a:lstStyle/>
          <a:p>
            <a:r>
              <a:rPr lang="en-US" dirty="0" smtClean="0"/>
              <a:t>Art 1 and </a:t>
            </a:r>
            <a:r>
              <a:rPr lang="en-US" dirty="0" smtClean="0"/>
              <a:t>2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2D Art</a:t>
            </a:r>
            <a:endParaRPr lang="en-US" dirty="0"/>
          </a:p>
        </p:txBody>
      </p:sp>
      <p:pic>
        <p:nvPicPr>
          <p:cNvPr id="6" name="Content Placeholder 5" descr="Kollwitz_1924.jpg"/>
          <p:cNvPicPr>
            <a:picLocks noGrp="1" noChangeAspect="1"/>
          </p:cNvPicPr>
          <p:nvPr>
            <p:ph sz="half" idx="1"/>
          </p:nvPr>
        </p:nvPicPr>
        <p:blipFill>
          <a:blip r:embed="rId3" cstate="print"/>
          <a:srcRect l="10088" t="11848" r="10647" b="13118"/>
          <a:stretch>
            <a:fillRect/>
          </a:stretch>
        </p:blipFill>
        <p:spPr>
          <a:xfrm>
            <a:off x="381000" y="1600200"/>
            <a:ext cx="4191000" cy="2895600"/>
          </a:xfrm>
        </p:spPr>
      </p:pic>
      <p:sp>
        <p:nvSpPr>
          <p:cNvPr id="5" name="Content Placeholder 4"/>
          <p:cNvSpPr>
            <a:spLocks noGrp="1"/>
          </p:cNvSpPr>
          <p:nvPr>
            <p:ph sz="half" idx="2"/>
          </p:nvPr>
        </p:nvSpPr>
        <p:spPr/>
        <p:txBody>
          <a:bodyPr/>
          <a:lstStyle/>
          <a:p>
            <a:r>
              <a:rPr lang="en-US" dirty="0" smtClean="0"/>
              <a:t>The flat surface of a painting = The Picture Plane</a:t>
            </a:r>
          </a:p>
          <a:p>
            <a:r>
              <a:rPr lang="en-US" dirty="0" smtClean="0"/>
              <a:t>Space in 2D art can refer to the  background, unfilled areas of picture plane.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2D Art</a:t>
            </a:r>
            <a:endParaRPr lang="en-US" dirty="0"/>
          </a:p>
        </p:txBody>
      </p:sp>
      <p:sp>
        <p:nvSpPr>
          <p:cNvPr id="5" name="Content Placeholder 4"/>
          <p:cNvSpPr>
            <a:spLocks noGrp="1"/>
          </p:cNvSpPr>
          <p:nvPr>
            <p:ph sz="half" idx="2"/>
          </p:nvPr>
        </p:nvSpPr>
        <p:spPr/>
        <p:txBody>
          <a:bodyPr/>
          <a:lstStyle/>
          <a:p>
            <a:pPr>
              <a:buNone/>
            </a:pPr>
            <a:r>
              <a:rPr lang="en-US" dirty="0" smtClean="0"/>
              <a:t>	Space doesn’t always refer the illusion of space (making it look 3D) it can describe how the artist organizes the space on the picture plane.</a:t>
            </a:r>
          </a:p>
          <a:p>
            <a:pPr>
              <a:buNone/>
            </a:pPr>
            <a:endParaRPr lang="en-US" dirty="0"/>
          </a:p>
        </p:txBody>
      </p:sp>
      <p:pic>
        <p:nvPicPr>
          <p:cNvPr id="8" name="Content Placeholder 7" descr="Mondrian RYB.jpg"/>
          <p:cNvPicPr>
            <a:picLocks noGrp="1" noChangeAspect="1"/>
          </p:cNvPicPr>
          <p:nvPr>
            <p:ph sz="half" idx="1"/>
          </p:nvPr>
        </p:nvPicPr>
        <p:blipFill>
          <a:blip r:embed="rId3" cstate="print"/>
          <a:stretch>
            <a:fillRect/>
          </a:stretch>
        </p:blipFill>
        <p:spPr>
          <a:xfrm>
            <a:off x="685799" y="1905000"/>
            <a:ext cx="3746239" cy="395004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Techniques to Create a Sense of Depth</a:t>
            </a:r>
            <a:endParaRPr lang="en-US" dirty="0"/>
          </a:p>
        </p:txBody>
      </p:sp>
      <p:sp>
        <p:nvSpPr>
          <p:cNvPr id="6" name="Content Placeholder 5"/>
          <p:cNvSpPr>
            <a:spLocks noGrp="1"/>
          </p:cNvSpPr>
          <p:nvPr>
            <p:ph idx="1"/>
          </p:nvPr>
        </p:nvSpPr>
        <p:spPr/>
        <p:txBody>
          <a:bodyPr/>
          <a:lstStyle/>
          <a:p>
            <a:r>
              <a:rPr lang="en-US" dirty="0" smtClean="0"/>
              <a:t>Overlapping</a:t>
            </a:r>
          </a:p>
          <a:p>
            <a:r>
              <a:rPr lang="en-US" dirty="0" smtClean="0"/>
              <a:t>High and Low Placement</a:t>
            </a:r>
          </a:p>
          <a:p>
            <a:r>
              <a:rPr lang="en-US" dirty="0" smtClean="0"/>
              <a:t>Linear Perspective</a:t>
            </a:r>
          </a:p>
          <a:p>
            <a:r>
              <a:rPr lang="en-US" dirty="0" smtClean="0"/>
              <a:t>Aerial Perspective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a:t>
            </a:r>
            <a:endParaRPr lang="en-US" dirty="0"/>
          </a:p>
        </p:txBody>
      </p:sp>
      <p:pic>
        <p:nvPicPr>
          <p:cNvPr id="4" name="Content Placeholder 3" descr="photo (6).JPG"/>
          <p:cNvPicPr>
            <a:picLocks noGrp="1" noChangeAspect="1"/>
          </p:cNvPicPr>
          <p:nvPr>
            <p:ph idx="1"/>
          </p:nvPr>
        </p:nvPicPr>
        <p:blipFill>
          <a:blip r:embed="rId2" cstate="print"/>
          <a:srcRect l="6512" t="5565" r="9349" b="61042"/>
          <a:stretch>
            <a:fillRect/>
          </a:stretch>
        </p:blipFill>
        <p:spPr>
          <a:xfrm>
            <a:off x="4800600" y="1752600"/>
            <a:ext cx="3200400" cy="3200400"/>
          </a:xfrm>
        </p:spPr>
      </p:pic>
      <p:pic>
        <p:nvPicPr>
          <p:cNvPr id="6" name="Content Placeholder 7" descr="Pissarro The Boulevard.jpg"/>
          <p:cNvPicPr>
            <a:picLocks noChangeAspect="1"/>
          </p:cNvPicPr>
          <p:nvPr/>
        </p:nvPicPr>
        <p:blipFill>
          <a:blip r:embed="rId3" cstate="print"/>
          <a:stretch>
            <a:fillRect/>
          </a:stretch>
        </p:blipFill>
        <p:spPr>
          <a:xfrm>
            <a:off x="533400" y="1828801"/>
            <a:ext cx="3907079" cy="3124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and Low Placement</a:t>
            </a:r>
            <a:endParaRPr lang="en-US" dirty="0"/>
          </a:p>
        </p:txBody>
      </p:sp>
      <p:pic>
        <p:nvPicPr>
          <p:cNvPr id="4" name="Content Placeholder 3" descr="photo (6).JPG"/>
          <p:cNvPicPr>
            <a:picLocks noGrp="1" noChangeAspect="1"/>
          </p:cNvPicPr>
          <p:nvPr>
            <p:ph idx="1"/>
          </p:nvPr>
        </p:nvPicPr>
        <p:blipFill>
          <a:blip r:embed="rId2" cstate="print"/>
          <a:srcRect l="6852" t="51603" r="8648" b="14861"/>
          <a:stretch>
            <a:fillRect/>
          </a:stretch>
        </p:blipFill>
        <p:spPr>
          <a:xfrm>
            <a:off x="4876800" y="1828800"/>
            <a:ext cx="3429000" cy="3429000"/>
          </a:xfrm>
        </p:spPr>
      </p:pic>
      <p:pic>
        <p:nvPicPr>
          <p:cNvPr id="5" name="Content Placeholder 7" descr="Pissarro The Boulevard.jpg"/>
          <p:cNvPicPr>
            <a:picLocks noChangeAspect="1"/>
          </p:cNvPicPr>
          <p:nvPr/>
        </p:nvPicPr>
        <p:blipFill>
          <a:blip r:embed="rId3" cstate="print"/>
          <a:stretch>
            <a:fillRect/>
          </a:stretch>
        </p:blipFill>
        <p:spPr>
          <a:xfrm>
            <a:off x="533401" y="1828800"/>
            <a:ext cx="4114800" cy="32902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Aerial Perspective</a:t>
            </a:r>
            <a:endParaRPr lang="en-US" dirty="0"/>
          </a:p>
        </p:txBody>
      </p:sp>
      <p:pic>
        <p:nvPicPr>
          <p:cNvPr id="4" name="Content Placeholder 3" descr="canyonaerial perspective.jpg"/>
          <p:cNvPicPr>
            <a:picLocks noGrp="1" noChangeAspect="1"/>
          </p:cNvPicPr>
          <p:nvPr>
            <p:ph idx="1"/>
          </p:nvPr>
        </p:nvPicPr>
        <p:blipFill>
          <a:blip r:embed="rId2" cstate="print"/>
          <a:stretch>
            <a:fillRect/>
          </a:stretch>
        </p:blipFill>
        <p:spPr>
          <a:xfrm>
            <a:off x="2209800" y="1447800"/>
            <a:ext cx="4700278"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Aerial Perspective</a:t>
            </a:r>
            <a:endParaRPr lang="en-US" dirty="0"/>
          </a:p>
        </p:txBody>
      </p:sp>
      <p:pic>
        <p:nvPicPr>
          <p:cNvPr id="6" name="Content Placeholder 5" descr="aerial example.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Foreground, Middle Ground, and Background </a:t>
            </a:r>
            <a:endParaRPr lang="en-US" dirty="0"/>
          </a:p>
        </p:txBody>
      </p:sp>
      <p:pic>
        <p:nvPicPr>
          <p:cNvPr id="4" name="Content Placeholder 3" descr="foreground, middle, back.jpg"/>
          <p:cNvPicPr>
            <a:picLocks noGrp="1" noChangeAspect="1"/>
          </p:cNvPicPr>
          <p:nvPr>
            <p:ph idx="1"/>
          </p:nvPr>
        </p:nvPicPr>
        <p:blipFill>
          <a:blip r:embed="rId2" cstate="print"/>
          <a:stretch>
            <a:fillRect/>
          </a:stretch>
        </p:blipFill>
        <p:spPr>
          <a:xfrm>
            <a:off x="1162954" y="1600200"/>
            <a:ext cx="6818092"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Caleb Bingham</a:t>
            </a:r>
            <a:endParaRPr lang="en-US" dirty="0"/>
          </a:p>
        </p:txBody>
      </p:sp>
      <p:sp>
        <p:nvSpPr>
          <p:cNvPr id="5" name="Content Placeholder 4"/>
          <p:cNvSpPr>
            <a:spLocks noGrp="1"/>
          </p:cNvSpPr>
          <p:nvPr>
            <p:ph sz="half" idx="1"/>
          </p:nvPr>
        </p:nvSpPr>
        <p:spPr/>
        <p:txBody>
          <a:bodyPr>
            <a:normAutofit/>
          </a:bodyPr>
          <a:lstStyle/>
          <a:p>
            <a:r>
              <a:rPr lang="en-US" dirty="0" smtClean="0"/>
              <a:t>Can you find examples of overlapping high and low placement and aerial perspective in this work? </a:t>
            </a:r>
          </a:p>
          <a:p>
            <a:endParaRPr lang="en-US" dirty="0"/>
          </a:p>
        </p:txBody>
      </p:sp>
      <p:pic>
        <p:nvPicPr>
          <p:cNvPr id="7" name="Content Placeholder 6" descr="Caleb Bingham.jpg"/>
          <p:cNvPicPr>
            <a:picLocks noGrp="1" noChangeAspect="1"/>
          </p:cNvPicPr>
          <p:nvPr>
            <p:ph sz="half" idx="2"/>
          </p:nvPr>
        </p:nvPicPr>
        <p:blipFill>
          <a:blip r:embed="rId2" cstate="print"/>
          <a:stretch>
            <a:fillRect/>
          </a:stretch>
        </p:blipFill>
        <p:spPr>
          <a:xfrm>
            <a:off x="4572000" y="2209800"/>
            <a:ext cx="4114800" cy="326651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Caleb Bingham</a:t>
            </a:r>
            <a:endParaRPr lang="en-US" dirty="0"/>
          </a:p>
        </p:txBody>
      </p:sp>
      <p:sp>
        <p:nvSpPr>
          <p:cNvPr id="5" name="Content Placeholder 4"/>
          <p:cNvSpPr>
            <a:spLocks noGrp="1"/>
          </p:cNvSpPr>
          <p:nvPr>
            <p:ph sz="half" idx="1"/>
          </p:nvPr>
        </p:nvSpPr>
        <p:spPr/>
        <p:txBody>
          <a:bodyPr>
            <a:normAutofit/>
          </a:bodyPr>
          <a:lstStyle/>
          <a:p>
            <a:r>
              <a:rPr lang="en-US" dirty="0" smtClean="0"/>
              <a:t>What are the positive and negative shapes in Bingham's painting?</a:t>
            </a:r>
            <a:endParaRPr lang="en-US" dirty="0"/>
          </a:p>
        </p:txBody>
      </p:sp>
      <p:pic>
        <p:nvPicPr>
          <p:cNvPr id="7" name="Content Placeholder 6" descr="Caleb Bingham.jpg"/>
          <p:cNvPicPr>
            <a:picLocks noGrp="1" noChangeAspect="1"/>
          </p:cNvPicPr>
          <p:nvPr>
            <p:ph sz="half" idx="2"/>
          </p:nvPr>
        </p:nvPicPr>
        <p:blipFill>
          <a:blip r:embed="rId2" cstate="print"/>
          <a:stretch>
            <a:fillRect/>
          </a:stretch>
        </p:blipFill>
        <p:spPr>
          <a:xfrm>
            <a:off x="4648200" y="2260168"/>
            <a:ext cx="4038600" cy="320602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Picture Plane</a:t>
            </a:r>
          </a:p>
          <a:p>
            <a:r>
              <a:rPr lang="en-US" dirty="0" smtClean="0"/>
              <a:t>Foreground</a:t>
            </a:r>
            <a:r>
              <a:rPr lang="en-US" dirty="0" smtClean="0"/>
              <a:t>, Middle ground, and background </a:t>
            </a:r>
          </a:p>
          <a:p>
            <a:r>
              <a:rPr lang="en-US" dirty="0" smtClean="0"/>
              <a:t>overlapping</a:t>
            </a:r>
          </a:p>
          <a:p>
            <a:r>
              <a:rPr lang="en-US" dirty="0" smtClean="0"/>
              <a:t>high and low placement </a:t>
            </a:r>
          </a:p>
          <a:p>
            <a:r>
              <a:rPr lang="en-US" dirty="0" smtClean="0"/>
              <a:t>aerial perspective</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Sketch</a:t>
            </a:r>
            <a:endParaRPr lang="en-US" dirty="0"/>
          </a:p>
        </p:txBody>
      </p:sp>
      <p:sp>
        <p:nvSpPr>
          <p:cNvPr id="3" name="Content Placeholder 2"/>
          <p:cNvSpPr>
            <a:spLocks noGrp="1"/>
          </p:cNvSpPr>
          <p:nvPr>
            <p:ph idx="1"/>
          </p:nvPr>
        </p:nvSpPr>
        <p:spPr/>
        <p:txBody>
          <a:bodyPr/>
          <a:lstStyle/>
          <a:p>
            <a:r>
              <a:rPr lang="en-US" dirty="0" smtClean="0"/>
              <a:t>Create an imaginary place with something in the foreground, middle ground, and background. </a:t>
            </a:r>
          </a:p>
          <a:p>
            <a:r>
              <a:rPr lang="en-US" dirty="0" smtClean="0"/>
              <a:t>Use overlapping and high and low placement to indicate space.</a:t>
            </a:r>
          </a:p>
          <a:p>
            <a:r>
              <a:rPr lang="en-US" dirty="0" smtClean="0"/>
              <a:t>Vary the Intensities that you use for the foreground and background.</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 (7).JPG"/>
          <p:cNvPicPr>
            <a:picLocks noGrp="1" noChangeAspect="1"/>
          </p:cNvPicPr>
          <p:nvPr>
            <p:ph idx="1"/>
          </p:nvPr>
        </p:nvPicPr>
        <p:blipFill>
          <a:blip r:embed="rId2" cstate="print"/>
          <a:stretch>
            <a:fillRect/>
          </a:stretch>
        </p:blipFill>
        <p:spPr>
          <a:xfrm>
            <a:off x="1663750" y="1600200"/>
            <a:ext cx="5816499"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Art</a:t>
            </a:r>
            <a:endParaRPr lang="en-US" dirty="0"/>
          </a:p>
        </p:txBody>
      </p:sp>
      <p:sp>
        <p:nvSpPr>
          <p:cNvPr id="4" name="Content Placeholder 3"/>
          <p:cNvSpPr>
            <a:spLocks noGrp="1"/>
          </p:cNvSpPr>
          <p:nvPr>
            <p:ph sz="half" idx="1"/>
          </p:nvPr>
        </p:nvSpPr>
        <p:spPr/>
        <p:txBody>
          <a:bodyPr>
            <a:normAutofit/>
          </a:bodyPr>
          <a:lstStyle/>
          <a:p>
            <a:r>
              <a:rPr lang="en-US" dirty="0" smtClean="0"/>
              <a:t>Sculptors consider positive and negative spaces to create interesting relationships</a:t>
            </a:r>
          </a:p>
          <a:p>
            <a:pPr>
              <a:buNone/>
            </a:pPr>
            <a:endParaRPr lang="en-US" dirty="0" smtClean="0"/>
          </a:p>
        </p:txBody>
      </p:sp>
      <p:pic>
        <p:nvPicPr>
          <p:cNvPr id="6" name="Content Placeholder 5" descr="BArbara HEpworth Pendour.jpg"/>
          <p:cNvPicPr>
            <a:picLocks noGrp="1" noChangeAspect="1"/>
          </p:cNvPicPr>
          <p:nvPr>
            <p:ph sz="half" idx="2"/>
          </p:nvPr>
        </p:nvPicPr>
        <p:blipFill>
          <a:blip r:embed="rId3" cstate="print"/>
          <a:stretch>
            <a:fillRect/>
          </a:stretch>
        </p:blipFill>
        <p:spPr>
          <a:xfrm>
            <a:off x="4648200" y="1524000"/>
            <a:ext cx="4164541" cy="3123406"/>
          </a:xfrm>
        </p:spPr>
      </p:pic>
      <p:sp>
        <p:nvSpPr>
          <p:cNvPr id="7" name="TextBox 6"/>
          <p:cNvSpPr txBox="1"/>
          <p:nvPr/>
        </p:nvSpPr>
        <p:spPr>
          <a:xfrm>
            <a:off x="4724400" y="4876801"/>
            <a:ext cx="3886200" cy="646331"/>
          </a:xfrm>
          <a:prstGeom prst="rect">
            <a:avLst/>
          </a:prstGeom>
          <a:noFill/>
        </p:spPr>
        <p:txBody>
          <a:bodyPr wrap="square" rtlCol="0">
            <a:spAutoFit/>
          </a:bodyPr>
          <a:lstStyle/>
          <a:p>
            <a:r>
              <a:rPr lang="en-US" dirty="0" smtClean="0"/>
              <a:t>Barbara Hepworth, </a:t>
            </a:r>
            <a:r>
              <a:rPr lang="en-US" dirty="0" err="1" smtClean="0"/>
              <a:t>Pendour</a:t>
            </a:r>
            <a:r>
              <a:rPr lang="en-US" dirty="0" smtClean="0"/>
              <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Art</a:t>
            </a:r>
            <a:endParaRPr lang="en-US" dirty="0"/>
          </a:p>
        </p:txBody>
      </p:sp>
      <p:sp>
        <p:nvSpPr>
          <p:cNvPr id="4" name="Content Placeholder 3"/>
          <p:cNvSpPr>
            <a:spLocks noGrp="1"/>
          </p:cNvSpPr>
          <p:nvPr>
            <p:ph sz="half" idx="1"/>
          </p:nvPr>
        </p:nvSpPr>
        <p:spPr>
          <a:xfrm>
            <a:off x="457200" y="1600201"/>
            <a:ext cx="3886200" cy="2057400"/>
          </a:xfrm>
        </p:spPr>
        <p:txBody>
          <a:bodyPr>
            <a:normAutofit/>
          </a:bodyPr>
          <a:lstStyle/>
          <a:p>
            <a:r>
              <a:rPr lang="en-US" dirty="0" smtClean="0"/>
              <a:t>3D works that move are called Kinetic Art </a:t>
            </a:r>
          </a:p>
          <a:p>
            <a:pPr>
              <a:buNone/>
            </a:pPr>
            <a:endParaRPr lang="en-US" dirty="0" smtClean="0"/>
          </a:p>
        </p:txBody>
      </p:sp>
      <p:pic>
        <p:nvPicPr>
          <p:cNvPr id="10" name="Picture 9" descr="Calder 2.JPG"/>
          <p:cNvPicPr>
            <a:picLocks noChangeAspect="1"/>
          </p:cNvPicPr>
          <p:nvPr/>
        </p:nvPicPr>
        <p:blipFill>
          <a:blip r:embed="rId3" cstate="print"/>
          <a:stretch>
            <a:fillRect/>
          </a:stretch>
        </p:blipFill>
        <p:spPr>
          <a:xfrm>
            <a:off x="685800" y="3505200"/>
            <a:ext cx="4343400" cy="2896506"/>
          </a:xfrm>
          <a:prstGeom prst="rect">
            <a:avLst/>
          </a:prstGeom>
        </p:spPr>
      </p:pic>
      <p:pic>
        <p:nvPicPr>
          <p:cNvPr id="9" name="Content Placeholder 8" descr="Calder_51_20_s1_TF_200910_XL.jpg"/>
          <p:cNvPicPr>
            <a:picLocks noGrp="1" noChangeAspect="1"/>
          </p:cNvPicPr>
          <p:nvPr>
            <p:ph sz="half" idx="2"/>
          </p:nvPr>
        </p:nvPicPr>
        <p:blipFill>
          <a:blip r:embed="rId4" cstate="print"/>
          <a:srcRect t="18935" b="17564"/>
          <a:stretch>
            <a:fillRect/>
          </a:stretch>
        </p:blipFill>
        <p:spPr>
          <a:xfrm>
            <a:off x="4114800" y="1295400"/>
            <a:ext cx="4615543" cy="2438400"/>
          </a:xfrm>
        </p:spPr>
      </p:pic>
      <p:sp>
        <p:nvSpPr>
          <p:cNvPr id="11" name="TextBox 10"/>
          <p:cNvSpPr txBox="1"/>
          <p:nvPr/>
        </p:nvSpPr>
        <p:spPr>
          <a:xfrm>
            <a:off x="5334000" y="3962400"/>
            <a:ext cx="3276600" cy="369332"/>
          </a:xfrm>
          <a:prstGeom prst="rect">
            <a:avLst/>
          </a:prstGeom>
          <a:noFill/>
        </p:spPr>
        <p:txBody>
          <a:bodyPr wrap="square" rtlCol="0">
            <a:spAutoFit/>
          </a:bodyPr>
          <a:lstStyle/>
          <a:p>
            <a:r>
              <a:rPr lang="en-US" dirty="0" smtClean="0"/>
              <a:t>Alexander Calder, Mobiles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Public Art</a:t>
            </a:r>
            <a:endParaRPr lang="en-US" dirty="0"/>
          </a:p>
        </p:txBody>
      </p:sp>
      <p:sp>
        <p:nvSpPr>
          <p:cNvPr id="5" name="Content Placeholder 4"/>
          <p:cNvSpPr>
            <a:spLocks noGrp="1"/>
          </p:cNvSpPr>
          <p:nvPr>
            <p:ph sz="half" idx="2"/>
          </p:nvPr>
        </p:nvSpPr>
        <p:spPr>
          <a:xfrm>
            <a:off x="4800600" y="1600200"/>
            <a:ext cx="3886200" cy="4525963"/>
          </a:xfrm>
        </p:spPr>
        <p:txBody>
          <a:bodyPr/>
          <a:lstStyle/>
          <a:p>
            <a:endParaRPr lang="en-US" dirty="0"/>
          </a:p>
        </p:txBody>
      </p:sp>
      <p:pic>
        <p:nvPicPr>
          <p:cNvPr id="10" name="Content Placeholder 9" descr="Oklahoma_City_National_Memorial_901.jpg"/>
          <p:cNvPicPr>
            <a:picLocks noGrp="1" noChangeAspect="1"/>
          </p:cNvPicPr>
          <p:nvPr>
            <p:ph sz="half" idx="1"/>
          </p:nvPr>
        </p:nvPicPr>
        <p:blipFill>
          <a:blip r:embed="rId3" cstate="print"/>
          <a:stretch>
            <a:fillRect/>
          </a:stretch>
        </p:blipFill>
        <p:spPr>
          <a:xfrm>
            <a:off x="838200" y="1524000"/>
            <a:ext cx="6858000" cy="4572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Public Art</a:t>
            </a:r>
            <a:endParaRPr lang="en-US" dirty="0"/>
          </a:p>
        </p:txBody>
      </p:sp>
      <p:pic>
        <p:nvPicPr>
          <p:cNvPr id="6" name="Content Placeholder 5" descr="OklahomaCityMemorial-night.jpg"/>
          <p:cNvPicPr>
            <a:picLocks noGrp="1" noChangeAspect="1"/>
          </p:cNvPicPr>
          <p:nvPr>
            <p:ph sz="half" idx="1"/>
          </p:nvPr>
        </p:nvPicPr>
        <p:blipFill>
          <a:blip r:embed="rId3" cstate="print"/>
          <a:stretch>
            <a:fillRect/>
          </a:stretch>
        </p:blipFill>
        <p:spPr>
          <a:xfrm>
            <a:off x="5334000" y="3505200"/>
            <a:ext cx="3048000" cy="2676525"/>
          </a:xfrm>
        </p:spPr>
      </p:pic>
      <p:sp>
        <p:nvSpPr>
          <p:cNvPr id="5" name="Content Placeholder 4"/>
          <p:cNvSpPr>
            <a:spLocks noGrp="1"/>
          </p:cNvSpPr>
          <p:nvPr>
            <p:ph sz="half" idx="2"/>
          </p:nvPr>
        </p:nvSpPr>
        <p:spPr>
          <a:xfrm>
            <a:off x="4800600" y="1600200"/>
            <a:ext cx="3886200" cy="4525963"/>
          </a:xfrm>
        </p:spPr>
        <p:txBody>
          <a:bodyPr/>
          <a:lstStyle/>
          <a:p>
            <a:r>
              <a:rPr lang="en-US" dirty="0" smtClean="0"/>
              <a:t>Oklahoma City National Memorial, by </a:t>
            </a:r>
            <a:r>
              <a:rPr lang="en-US" dirty="0" err="1" smtClean="0"/>
              <a:t>Butzer</a:t>
            </a:r>
            <a:r>
              <a:rPr lang="en-US" dirty="0" smtClean="0"/>
              <a:t> Design Partnership. </a:t>
            </a:r>
            <a:endParaRPr lang="en-US" dirty="0"/>
          </a:p>
        </p:txBody>
      </p:sp>
      <p:pic>
        <p:nvPicPr>
          <p:cNvPr id="8" name="Picture 7" descr="architectural_models_oklahoma_city_national_memorial_professional_model.jpg"/>
          <p:cNvPicPr>
            <a:picLocks noChangeAspect="1"/>
          </p:cNvPicPr>
          <p:nvPr/>
        </p:nvPicPr>
        <p:blipFill>
          <a:blip r:embed="rId4" cstate="print"/>
          <a:stretch>
            <a:fillRect/>
          </a:stretch>
        </p:blipFill>
        <p:spPr>
          <a:xfrm>
            <a:off x="381000" y="2133600"/>
            <a:ext cx="4641387" cy="3594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Public Art</a:t>
            </a:r>
            <a:endParaRPr lang="en-US" dirty="0"/>
          </a:p>
        </p:txBody>
      </p:sp>
      <p:pic>
        <p:nvPicPr>
          <p:cNvPr id="7" name="Content Placeholder 6" descr="St._Joseph's_Old_Cathedral_from_the_Oklahoma_City_National_Memorial.jpg"/>
          <p:cNvPicPr>
            <a:picLocks noGrp="1" noChangeAspect="1"/>
          </p:cNvPicPr>
          <p:nvPr>
            <p:ph sz="half" idx="1"/>
          </p:nvPr>
        </p:nvPicPr>
        <p:blipFill>
          <a:blip r:embed="rId3" cstate="print"/>
          <a:stretch>
            <a:fillRect/>
          </a:stretch>
        </p:blipFill>
        <p:spPr>
          <a:xfrm>
            <a:off x="990600" y="1371600"/>
            <a:ext cx="6400800" cy="4800600"/>
          </a:xfrm>
        </p:spPr>
      </p:pic>
      <p:sp>
        <p:nvSpPr>
          <p:cNvPr id="6" name="Content Placeholder 5"/>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Public Art</a:t>
            </a:r>
            <a:endParaRPr lang="en-US" dirty="0"/>
          </a:p>
        </p:txBody>
      </p:sp>
      <p:pic>
        <p:nvPicPr>
          <p:cNvPr id="10" name="Content Placeholder 9" descr="oklahoma-city-bombsite-memorial_47192_600x450.jpg"/>
          <p:cNvPicPr>
            <a:picLocks noGrp="1" noChangeAspect="1"/>
          </p:cNvPicPr>
          <p:nvPr>
            <p:ph sz="half" idx="2"/>
          </p:nvPr>
        </p:nvPicPr>
        <p:blipFill>
          <a:blip r:embed="rId3" cstate="print"/>
          <a:stretch>
            <a:fillRect/>
          </a:stretch>
        </p:blipFill>
        <p:spPr>
          <a:xfrm>
            <a:off x="4648200" y="2348706"/>
            <a:ext cx="4038600" cy="3028950"/>
          </a:xfrm>
        </p:spPr>
      </p:pic>
      <p:pic>
        <p:nvPicPr>
          <p:cNvPr id="9" name="Content Placeholder 8" descr="OK MEmorial Chairs.jpg"/>
          <p:cNvPicPr>
            <a:picLocks noGrp="1" noChangeAspect="1"/>
          </p:cNvPicPr>
          <p:nvPr>
            <p:ph sz="half" idx="1"/>
          </p:nvPr>
        </p:nvPicPr>
        <p:blipFill>
          <a:blip r:embed="rId4" cstate="print"/>
          <a:stretch>
            <a:fillRect/>
          </a:stretch>
        </p:blipFill>
        <p:spPr>
          <a:xfrm>
            <a:off x="457200" y="2512086"/>
            <a:ext cx="4038600" cy="2702191"/>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607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Public Art</a:t>
            </a:r>
            <a:endParaRPr lang="en-US" dirty="0"/>
          </a:p>
        </p:txBody>
      </p:sp>
      <p:pic>
        <p:nvPicPr>
          <p:cNvPr id="9" name="Content Placeholder 8" descr="Ok City MEmorial Night2.jpg"/>
          <p:cNvPicPr>
            <a:picLocks noGrp="1" noChangeAspect="1"/>
          </p:cNvPicPr>
          <p:nvPr>
            <p:ph sz="half" idx="1"/>
          </p:nvPr>
        </p:nvPicPr>
        <p:blipFill>
          <a:blip r:embed="rId3" cstate="print"/>
          <a:srcRect r="1010" b="8746"/>
          <a:stretch>
            <a:fillRect/>
          </a:stretch>
        </p:blipFill>
        <p:spPr>
          <a:xfrm>
            <a:off x="838200" y="1219200"/>
            <a:ext cx="6934200" cy="5163766"/>
          </a:xfrm>
          <a:prstGeom prst="rect">
            <a:avLst/>
          </a:prstGeom>
        </p:spPr>
      </p:pic>
      <p:sp>
        <p:nvSpPr>
          <p:cNvPr id="8" name="Content Placeholder 7"/>
          <p:cNvSpPr>
            <a:spLocks noGrp="1"/>
          </p:cNvSpPr>
          <p:nvPr>
            <p:ph sz="half" idx="2"/>
          </p:nvPr>
        </p:nvSpPr>
        <p:spPr>
          <a:xfrm>
            <a:off x="4724400" y="5791200"/>
            <a:ext cx="4038600" cy="685800"/>
          </a:xfrm>
        </p:spPr>
        <p:txBody>
          <a:bodyPr/>
          <a:lstStyle/>
          <a:p>
            <a:r>
              <a:rPr lang="en-US" dirty="0" smtClean="0"/>
              <a:t>Photo by Eric D Brown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rgbClr val="EEEC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553</Words>
  <Application>Microsoft Office PowerPoint</Application>
  <PresentationFormat>On-screen Show (4:3)</PresentationFormat>
  <Paragraphs>65</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Space</vt:lpstr>
      <vt:lpstr>Vocabulary</vt:lpstr>
      <vt:lpstr>Space in 3D Art</vt:lpstr>
      <vt:lpstr>Space in 3D Art</vt:lpstr>
      <vt:lpstr>Space in 3D Public Art</vt:lpstr>
      <vt:lpstr>Space in 3D Public Art</vt:lpstr>
      <vt:lpstr>Space in 3D Public Art</vt:lpstr>
      <vt:lpstr>Space in 3D Public Art</vt:lpstr>
      <vt:lpstr>Space in 3D Public Art</vt:lpstr>
      <vt:lpstr>Space in 2D Art</vt:lpstr>
      <vt:lpstr>Space in 2D Art</vt:lpstr>
      <vt:lpstr>Techniques to Create a Sense of Depth</vt:lpstr>
      <vt:lpstr>Overlapping</vt:lpstr>
      <vt:lpstr>High and Low Placement</vt:lpstr>
      <vt:lpstr>Aerial Perspective</vt:lpstr>
      <vt:lpstr>Aerial Perspective</vt:lpstr>
      <vt:lpstr>Foreground, Middle Ground, and Background </vt:lpstr>
      <vt:lpstr>Caleb Bingham</vt:lpstr>
      <vt:lpstr>Caleb Bingham</vt:lpstr>
      <vt:lpstr>Weekly Sketch</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dc:title>
  <dc:creator>landrew</dc:creator>
  <cp:lastModifiedBy>landrew</cp:lastModifiedBy>
  <cp:revision>60</cp:revision>
  <dcterms:created xsi:type="dcterms:W3CDTF">2014-01-24T19:40:39Z</dcterms:created>
  <dcterms:modified xsi:type="dcterms:W3CDTF">2014-01-29T20:19:23Z</dcterms:modified>
</cp:coreProperties>
</file>