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72" r:id="rId9"/>
    <p:sldId id="259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634B-B84B-4CD0-A92B-E1FD9611DFE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8F26-D149-4BCE-80D2-E30139121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</a:p>
          <a:p>
            <a:r>
              <a:rPr lang="en-US" dirty="0" smtClean="0"/>
              <a:t>Edward Hopper</a:t>
            </a:r>
          </a:p>
          <a:p>
            <a:r>
              <a:rPr lang="en-US" dirty="0" smtClean="0"/>
              <a:t>Art 3/4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pic>
        <p:nvPicPr>
          <p:cNvPr id="4" name="Content Placeholder 3" descr="Pablo Picasso 3 musici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5707598" cy="5057365"/>
          </a:xfrm>
        </p:spPr>
      </p:pic>
      <p:sp>
        <p:nvSpPr>
          <p:cNvPr id="5" name="TextBox 4"/>
          <p:cNvSpPr txBox="1"/>
          <p:nvPr/>
        </p:nvSpPr>
        <p:spPr>
          <a:xfrm>
            <a:off x="6324600" y="16002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Three Musicians</a:t>
            </a:r>
          </a:p>
          <a:p>
            <a:endParaRPr lang="en-US" sz="2400" dirty="0" smtClean="0"/>
          </a:p>
          <a:p>
            <a:r>
              <a:rPr lang="en-US" sz="2400" dirty="0" smtClean="0"/>
              <a:t>How do the shapes</a:t>
            </a:r>
          </a:p>
          <a:p>
            <a:r>
              <a:rPr lang="en-US" sz="2400" dirty="0" smtClean="0"/>
              <a:t>create a mood? A sense of whimsy?</a:t>
            </a:r>
          </a:p>
          <a:p>
            <a:endParaRPr lang="en-US" sz="2400" dirty="0" smtClean="0"/>
          </a:p>
          <a:p>
            <a:r>
              <a:rPr lang="en-US" sz="2400" dirty="0" smtClean="0"/>
              <a:t>What kind of music do they make?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_constanc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7239000" cy="35988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24800" cy="1447800"/>
          </a:xfrm>
        </p:spPr>
        <p:txBody>
          <a:bodyPr/>
          <a:lstStyle/>
          <a:p>
            <a:r>
              <a:rPr lang="en-US" dirty="0" smtClean="0"/>
              <a:t>The tendency to see a shape as unchanging regardless of the angle at which you see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Foreshortening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Making a 3 dimensional object in a picture seem to recede in space by shortening the depth dimension </a:t>
            </a:r>
            <a:endParaRPr lang="en-US" dirty="0"/>
          </a:p>
        </p:txBody>
      </p:sp>
      <p:pic>
        <p:nvPicPr>
          <p:cNvPr id="5" name="Content Placeholder 4" descr="photo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1258"/>
          <a:stretch>
            <a:fillRect/>
          </a:stretch>
        </p:blipFill>
        <p:spPr>
          <a:xfrm>
            <a:off x="762000" y="4038600"/>
            <a:ext cx="4038600" cy="1905000"/>
          </a:xfrm>
        </p:spPr>
      </p:pic>
      <p:pic>
        <p:nvPicPr>
          <p:cNvPr id="7" name="Picture 6" descr="photo 2.JPG"/>
          <p:cNvPicPr>
            <a:picLocks noChangeAspect="1"/>
          </p:cNvPicPr>
          <p:nvPr/>
        </p:nvPicPr>
        <p:blipFill>
          <a:blip r:embed="rId3" cstate="print"/>
          <a:srcRect l="4715" r="995" b="21154"/>
          <a:stretch>
            <a:fillRect/>
          </a:stretch>
        </p:blipFill>
        <p:spPr>
          <a:xfrm>
            <a:off x="5410200" y="3124200"/>
            <a:ext cx="3048000" cy="3124200"/>
          </a:xfrm>
          <a:prstGeom prst="rect">
            <a:avLst/>
          </a:prstGeom>
        </p:spPr>
      </p:pic>
      <p:pic>
        <p:nvPicPr>
          <p:cNvPr id="8" name="Picture 7" descr="photo 3.JPG"/>
          <p:cNvPicPr>
            <a:picLocks noChangeAspect="1"/>
          </p:cNvPicPr>
          <p:nvPr/>
        </p:nvPicPr>
        <p:blipFill>
          <a:blip r:embed="rId4" cstate="print"/>
          <a:srcRect l="17653" t="9756"/>
          <a:stretch>
            <a:fillRect/>
          </a:stretch>
        </p:blipFill>
        <p:spPr>
          <a:xfrm rot="10800000">
            <a:off x="6553200" y="1143000"/>
            <a:ext cx="2057400" cy="180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Foreshortening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Andrea </a:t>
            </a:r>
            <a:r>
              <a:rPr lang="en-US" dirty="0" err="1" smtClean="0"/>
              <a:t>Mategna</a:t>
            </a:r>
            <a:r>
              <a:rPr lang="en-US" dirty="0" smtClean="0"/>
              <a:t>, Dead Christ</a:t>
            </a:r>
            <a:endParaRPr lang="en-US" dirty="0"/>
          </a:p>
        </p:txBody>
      </p:sp>
      <p:pic>
        <p:nvPicPr>
          <p:cNvPr id="5" name="Content Placeholder 4" descr="Andrea Mantegna Dead Chr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300537" cy="3796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Painted scenes of ordinary American architecture</a:t>
            </a:r>
          </a:p>
          <a:p>
            <a:pPr lvl="1"/>
            <a:r>
              <a:rPr lang="en-US" dirty="0" smtClean="0"/>
              <a:t>All night cafes</a:t>
            </a:r>
          </a:p>
          <a:p>
            <a:pPr lvl="1"/>
            <a:r>
              <a:rPr lang="en-US" dirty="0" smtClean="0"/>
              <a:t>Main street storefronts</a:t>
            </a:r>
          </a:p>
          <a:p>
            <a:pPr lvl="1"/>
            <a:r>
              <a:rPr lang="en-US" dirty="0" smtClean="0"/>
              <a:t>Movie theaters</a:t>
            </a:r>
            <a:endParaRPr lang="en-US" dirty="0"/>
          </a:p>
        </p:txBody>
      </p:sp>
      <p:pic>
        <p:nvPicPr>
          <p:cNvPr id="5" name="Content Placeholder 4" descr="hoppercover_1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4419600" cy="3434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He lit his subjects harshly with strong shadows to create a feeling of isolation</a:t>
            </a:r>
            <a:endParaRPr lang="en-US" dirty="0"/>
          </a:p>
        </p:txBody>
      </p:sp>
      <p:pic>
        <p:nvPicPr>
          <p:cNvPr id="5" name="Content Placeholder 4" descr="EdHoppernewyork-mov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676400"/>
            <a:ext cx="4962144" cy="40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What shapes does Hopper primarily use in this work?</a:t>
            </a:r>
          </a:p>
          <a:p>
            <a:endParaRPr lang="en-US" dirty="0" smtClean="0"/>
          </a:p>
          <a:p>
            <a:r>
              <a:rPr lang="en-US" dirty="0" smtClean="0"/>
              <a:t>Is there any sense of a human presence?</a:t>
            </a:r>
          </a:p>
          <a:p>
            <a:endParaRPr lang="en-US" dirty="0"/>
          </a:p>
        </p:txBody>
      </p:sp>
      <p:pic>
        <p:nvPicPr>
          <p:cNvPr id="5" name="Content Placeholder 4" descr="Ed Hopper House by the Railro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4503926" cy="3720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Sketch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building or park that represents something you would like to see built in your community</a:t>
            </a:r>
          </a:p>
          <a:p>
            <a:r>
              <a:rPr lang="en-US" dirty="0" smtClean="0"/>
              <a:t>Use geometric, organic, decorative and functional shapes in your 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4040188" cy="639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Shape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1600200"/>
          </a:xfrm>
        </p:spPr>
        <p:txBody>
          <a:bodyPr/>
          <a:lstStyle/>
          <a:p>
            <a:r>
              <a:rPr lang="en-US" dirty="0" smtClean="0"/>
              <a:t>2 Dimensional area with a recognizable boundary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457200"/>
            <a:ext cx="4041775" cy="639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Form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041775" cy="1295400"/>
          </a:xfrm>
        </p:spPr>
        <p:txBody>
          <a:bodyPr/>
          <a:lstStyle/>
          <a:p>
            <a:r>
              <a:rPr lang="en-US" dirty="0" smtClean="0"/>
              <a:t>3 Dimensional shape</a:t>
            </a:r>
            <a:endParaRPr lang="en-US" dirty="0"/>
          </a:p>
        </p:txBody>
      </p:sp>
      <p:pic>
        <p:nvPicPr>
          <p:cNvPr id="10" name="Picture 9" descr="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90800"/>
            <a:ext cx="2971800" cy="2971800"/>
          </a:xfrm>
          <a:prstGeom prst="rect">
            <a:avLst/>
          </a:prstGeom>
        </p:spPr>
      </p:pic>
      <p:pic>
        <p:nvPicPr>
          <p:cNvPr id="11" name="Picture 10" descr="s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7432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Ground</a:t>
            </a:r>
            <a:endParaRPr lang="en-US" dirty="0"/>
          </a:p>
        </p:txBody>
      </p:sp>
      <p:pic>
        <p:nvPicPr>
          <p:cNvPr id="4" name="Content Placeholder 3" descr="Figure Ground Relationshi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129631"/>
            <a:ext cx="2857500" cy="34671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Figure is the object</a:t>
            </a:r>
          </a:p>
          <a:p>
            <a:r>
              <a:rPr lang="en-US" dirty="0" smtClean="0"/>
              <a:t>Ground is the background</a:t>
            </a:r>
          </a:p>
          <a:p>
            <a:r>
              <a:rPr lang="en-US" dirty="0" smtClean="0"/>
              <a:t>Sometimes it is hard </a:t>
            </a:r>
            <a:r>
              <a:rPr lang="en-US" smtClean="0"/>
              <a:t>to distinguish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Shape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Term used to describe the figure or subject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Term used to describe the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657600"/>
            <a:ext cx="4041775" cy="639762"/>
          </a:xfrm>
        </p:spPr>
        <p:txBody>
          <a:bodyPr/>
          <a:lstStyle/>
          <a:p>
            <a:r>
              <a:rPr lang="en-US" dirty="0" smtClean="0"/>
              <a:t>Negative Shape</a:t>
            </a:r>
            <a:endParaRPr lang="en-US" dirty="0"/>
          </a:p>
        </p:txBody>
      </p:sp>
      <p:pic>
        <p:nvPicPr>
          <p:cNvPr id="7" name="Content Placeholder 6" descr="positivenegative shapes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362200"/>
            <a:ext cx="4375150" cy="3653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and Geometric Shapes</a:t>
            </a:r>
            <a:endParaRPr lang="en-US" dirty="0"/>
          </a:p>
        </p:txBody>
      </p:sp>
      <p:pic>
        <p:nvPicPr>
          <p:cNvPr id="5" name="Content Placeholder 4" descr="Organic Shap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5786"/>
            <a:ext cx="4038600" cy="3134791"/>
          </a:xfrm>
        </p:spPr>
      </p:pic>
      <p:pic>
        <p:nvPicPr>
          <p:cNvPr id="6" name="Content Placeholder 5" descr="Geometric Shap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0000" y="1793081"/>
            <a:ext cx="3175000" cy="414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 and closed shap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066800"/>
            <a:ext cx="3691775" cy="5111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Open and Closed Shapes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Shapes have space around and between them and share  some importance with the background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Closed shapes and forms seem solid and heavy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Son of an academic painter</a:t>
            </a:r>
          </a:p>
          <a:p>
            <a:r>
              <a:rPr lang="en-US" dirty="0" smtClean="0"/>
              <a:t>Picasso started drawing at a young age</a:t>
            </a:r>
          </a:p>
          <a:p>
            <a:r>
              <a:rPr lang="en-US" dirty="0" smtClean="0"/>
              <a:t>Born </a:t>
            </a:r>
            <a:r>
              <a:rPr lang="en-US" dirty="0" smtClean="0"/>
              <a:t>1881- died 1973</a:t>
            </a:r>
          </a:p>
        </p:txBody>
      </p:sp>
      <p:pic>
        <p:nvPicPr>
          <p:cNvPr id="6" name="Content Placeholder 5" descr="Pablo-Picasso-Portra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pic>
        <p:nvPicPr>
          <p:cNvPr id="5" name="Content Placeholder 4" descr="PablePicasso Seated Harlequ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3390900" cy="45890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often included a person in a harlequin suit in his artworks as a symbol of himself. </a:t>
            </a:r>
          </a:p>
          <a:p>
            <a:r>
              <a:rPr lang="en-US" dirty="0" smtClean="0"/>
              <a:t>Traditionally the harlequin figure was a clown or buffoon in Italian pantomimes (stories told with facial expressions and body movement)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pic>
        <p:nvPicPr>
          <p:cNvPr id="4" name="Content Placeholder 3" descr="Pablo Picasso 3 musici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5707598" cy="5057365"/>
          </a:xfrm>
        </p:spPr>
      </p:pic>
      <p:sp>
        <p:nvSpPr>
          <p:cNvPr id="5" name="TextBox 4"/>
          <p:cNvSpPr txBox="1"/>
          <p:nvPr/>
        </p:nvSpPr>
        <p:spPr>
          <a:xfrm>
            <a:off x="6324600" y="16002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Three Musicians</a:t>
            </a:r>
          </a:p>
          <a:p>
            <a:endParaRPr lang="en-US" sz="2400" dirty="0" smtClean="0"/>
          </a:p>
          <a:p>
            <a:r>
              <a:rPr lang="en-US" sz="2400" dirty="0" smtClean="0"/>
              <a:t>Where do you see </a:t>
            </a:r>
            <a:r>
              <a:rPr lang="en-US" sz="2400" dirty="0" smtClean="0"/>
              <a:t>shapes </a:t>
            </a:r>
            <a:r>
              <a:rPr lang="en-US" sz="2400" dirty="0" smtClean="0"/>
              <a:t>repeated?</a:t>
            </a:r>
          </a:p>
          <a:p>
            <a:endParaRPr lang="en-US" sz="2400" dirty="0" smtClean="0"/>
          </a:p>
          <a:p>
            <a:r>
              <a:rPr lang="en-US" sz="2400" dirty="0" smtClean="0"/>
              <a:t>Which shapes do you notice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325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Shape</vt:lpstr>
      <vt:lpstr>Slide 2</vt:lpstr>
      <vt:lpstr>Figure Ground</vt:lpstr>
      <vt:lpstr>Positive and Negative Shape</vt:lpstr>
      <vt:lpstr>Organic and Geometric Shapes</vt:lpstr>
      <vt:lpstr>Open and Closed Shapes</vt:lpstr>
      <vt:lpstr>Pablo Picasso</vt:lpstr>
      <vt:lpstr>Pablo Picasso</vt:lpstr>
      <vt:lpstr>Pablo Picasso</vt:lpstr>
      <vt:lpstr>Pablo Picasso</vt:lpstr>
      <vt:lpstr>Shape Constancy</vt:lpstr>
      <vt:lpstr>Foreshortening</vt:lpstr>
      <vt:lpstr>Foreshortening in Action</vt:lpstr>
      <vt:lpstr>Edward Hopper</vt:lpstr>
      <vt:lpstr>Edward Hopper</vt:lpstr>
      <vt:lpstr>Edward Hopper</vt:lpstr>
      <vt:lpstr>Weekly Sketch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</dc:title>
  <dc:creator>landrew</dc:creator>
  <cp:lastModifiedBy>landrew</cp:lastModifiedBy>
  <cp:revision>20</cp:revision>
  <dcterms:created xsi:type="dcterms:W3CDTF">2014-01-09T20:47:05Z</dcterms:created>
  <dcterms:modified xsi:type="dcterms:W3CDTF">2014-01-13T18:31:55Z</dcterms:modified>
</cp:coreProperties>
</file>