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64" r:id="rId2"/>
    <p:sldId id="257" r:id="rId3"/>
    <p:sldId id="258" r:id="rId4"/>
    <p:sldId id="259" r:id="rId5"/>
    <p:sldId id="271" r:id="rId6"/>
    <p:sldId id="272" r:id="rId7"/>
    <p:sldId id="260" r:id="rId8"/>
    <p:sldId id="273" r:id="rId9"/>
    <p:sldId id="274" r:id="rId10"/>
    <p:sldId id="261" r:id="rId11"/>
    <p:sldId id="275" r:id="rId12"/>
    <p:sldId id="276" r:id="rId13"/>
    <p:sldId id="266" r:id="rId14"/>
    <p:sldId id="267" r:id="rId15"/>
    <p:sldId id="268" r:id="rId16"/>
    <p:sldId id="269" r:id="rId17"/>
    <p:sldId id="270"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43" autoAdjust="0"/>
  </p:normalViewPr>
  <p:slideViewPr>
    <p:cSldViewPr>
      <p:cViewPr varScale="1">
        <p:scale>
          <a:sx n="56" d="100"/>
          <a:sy n="56" d="100"/>
        </p:scale>
        <p:origin x="18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E4F29-E736-4D88-99BA-2689EB1B3979}" type="datetimeFigureOut">
              <a:rPr lang="en-US" smtClean="0"/>
              <a:pPr/>
              <a:t>2/16/2015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A5A9EB-6A2B-463C-951F-9638FDF5299D}" type="slidenum">
              <a:rPr lang="en-US" smtClean="0"/>
              <a:pPr/>
              <a:t>‹#›</a:t>
            </a:fld>
            <a:endParaRPr lang="en-US"/>
          </a:p>
        </p:txBody>
      </p:sp>
    </p:spTree>
    <p:extLst>
      <p:ext uri="{BB962C8B-B14F-4D97-AF65-F5344CB8AC3E}">
        <p14:creationId xmlns:p14="http://schemas.microsoft.com/office/powerpoint/2010/main" val="307060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Rhinoceros was drawn without Durer ever seeing one. He was sent a description and sketches from which he made his final plate.</a:t>
            </a:r>
            <a:endParaRPr lang="en-US" dirty="0"/>
          </a:p>
        </p:txBody>
      </p:sp>
      <p:sp>
        <p:nvSpPr>
          <p:cNvPr id="4" name="Slide Number Placeholder 3"/>
          <p:cNvSpPr>
            <a:spLocks noGrp="1"/>
          </p:cNvSpPr>
          <p:nvPr>
            <p:ph type="sldNum" sz="quarter" idx="10"/>
          </p:nvPr>
        </p:nvSpPr>
        <p:spPr/>
        <p:txBody>
          <a:bodyPr/>
          <a:lstStyle/>
          <a:p>
            <a:fld id="{D6A5A9EB-6A2B-463C-951F-9638FDF5299D}" type="slidenum">
              <a:rPr lang="en-US" smtClean="0"/>
              <a:pPr/>
              <a:t>4</a:t>
            </a:fld>
            <a:endParaRPr lang="en-US"/>
          </a:p>
        </p:txBody>
      </p:sp>
    </p:spTree>
    <p:extLst>
      <p:ext uri="{BB962C8B-B14F-4D97-AF65-F5344CB8AC3E}">
        <p14:creationId xmlns:p14="http://schemas.microsoft.com/office/powerpoint/2010/main" val="1364396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Previous</a:t>
            </a:r>
            <a:r>
              <a:rPr lang="en-US" sz="1200" b="0" i="0" kern="1200" baseline="0" dirty="0" smtClean="0">
                <a:solidFill>
                  <a:schemeClr val="tx1"/>
                </a:solidFill>
                <a:effectLst/>
                <a:latin typeface="+mn-lt"/>
                <a:ea typeface="+mn-ea"/>
                <a:cs typeface="+mn-cs"/>
              </a:rPr>
              <a:t> illustrations of this passage from the bible were unthreatening</a:t>
            </a:r>
          </a:p>
          <a:p>
            <a:r>
              <a:rPr lang="en-US" sz="1200" b="0" i="0" kern="1200" baseline="0" dirty="0" smtClean="0">
                <a:solidFill>
                  <a:schemeClr val="tx1"/>
                </a:solidFill>
                <a:effectLst/>
                <a:latin typeface="+mn-lt"/>
                <a:ea typeface="+mn-ea"/>
                <a:cs typeface="+mn-cs"/>
              </a:rPr>
              <a:t>The four horseman stand for Famine, War, Death and Plague.</a:t>
            </a:r>
          </a:p>
          <a:p>
            <a:r>
              <a:rPr lang="en-US" sz="1200" b="0" i="0" kern="1200" baseline="0" dirty="0" smtClean="0">
                <a:solidFill>
                  <a:schemeClr val="tx1"/>
                </a:solidFill>
                <a:effectLst/>
                <a:latin typeface="+mn-lt"/>
                <a:ea typeface="+mn-ea"/>
                <a:cs typeface="+mn-cs"/>
              </a:rPr>
              <a:t>The diagonal line created by the four horsemen creates movement and drama. Very intricate overlapping</a:t>
            </a:r>
          </a:p>
          <a:p>
            <a:r>
              <a:rPr lang="en-US" sz="1200" b="0" i="0" kern="1200" baseline="0" dirty="0" smtClean="0">
                <a:solidFill>
                  <a:schemeClr val="tx1"/>
                </a:solidFill>
                <a:effectLst/>
                <a:latin typeface="+mn-lt"/>
                <a:ea typeface="+mn-ea"/>
                <a:cs typeface="+mn-cs"/>
              </a:rPr>
              <a:t>Middle tone/ gray is created by repeated horizontal lines in the background. </a:t>
            </a:r>
          </a:p>
          <a:p>
            <a:r>
              <a:rPr lang="en-US" sz="1200" b="0" i="0" kern="1200" baseline="0" dirty="0" smtClean="0">
                <a:solidFill>
                  <a:schemeClr val="tx1"/>
                </a:solidFill>
                <a:effectLst/>
                <a:latin typeface="+mn-lt"/>
                <a:ea typeface="+mn-ea"/>
                <a:cs typeface="+mn-cs"/>
              </a:rPr>
              <a:t>Passage: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"And I saw, and behold, a white horse, and its rider had a bow; and a crown was given to him, and he went out conquering and to conquer. When he opened the second seal, I heard the second living creature say, 'Come!' And out came another horse, bright red; its rider was permitted to take peace from the earth, so that men should slay one another; and he was given a great sword. When he opened the third seal, I heard the third living creature say, 'Come!' And I saw, and behold, a black horse, and its rider had a balance in his hand; … When he opened the fourth seal, I heard the voice of the fourth living creature say, 'Come!' And I saw, and behold, a pale horse, and its rider's name was Death, and Hades followed him; and they were given great power over a fourth of the earth; to kill with sword and with famine and with pestilence and by wild beasts of the earth."</a:t>
            </a:r>
            <a:endParaRPr lang="en-US" dirty="0"/>
          </a:p>
        </p:txBody>
      </p:sp>
      <p:sp>
        <p:nvSpPr>
          <p:cNvPr id="4" name="Slide Number Placeholder 3"/>
          <p:cNvSpPr>
            <a:spLocks noGrp="1"/>
          </p:cNvSpPr>
          <p:nvPr>
            <p:ph type="sldNum" sz="quarter" idx="10"/>
          </p:nvPr>
        </p:nvSpPr>
        <p:spPr/>
        <p:txBody>
          <a:bodyPr/>
          <a:lstStyle/>
          <a:p>
            <a:fld id="{D6A5A9EB-6A2B-463C-951F-9638FDF5299D}" type="slidenum">
              <a:rPr lang="en-US" smtClean="0"/>
              <a:pPr/>
              <a:t>5</a:t>
            </a:fld>
            <a:endParaRPr lang="en-US"/>
          </a:p>
        </p:txBody>
      </p:sp>
    </p:spTree>
    <p:extLst>
      <p:ext uri="{BB962C8B-B14F-4D97-AF65-F5344CB8AC3E}">
        <p14:creationId xmlns:p14="http://schemas.microsoft.com/office/powerpoint/2010/main" val="368413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colored block were used to print this?</a:t>
            </a:r>
          </a:p>
          <a:p>
            <a:r>
              <a:rPr lang="en-US" dirty="0" smtClean="0"/>
              <a:t>Where must the viewer be to have this viewpoint?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Wave towers over</a:t>
            </a:r>
            <a:r>
              <a:rPr lang="en-US" sz="1200" b="0" i="0" kern="1200" baseline="0" dirty="0" smtClean="0">
                <a:solidFill>
                  <a:schemeClr val="tx1"/>
                </a:solidFill>
                <a:effectLst/>
                <a:latin typeface="+mn-lt"/>
                <a:ea typeface="+mn-ea"/>
                <a:cs typeface="+mn-cs"/>
              </a:rPr>
              <a:t> viewer and mountain.</a:t>
            </a:r>
          </a:p>
          <a:p>
            <a:r>
              <a:rPr lang="en-US" sz="1200" b="0" i="0" kern="1200" baseline="0" dirty="0" smtClean="0">
                <a:solidFill>
                  <a:schemeClr val="tx1"/>
                </a:solidFill>
                <a:effectLst/>
                <a:latin typeface="+mn-lt"/>
                <a:ea typeface="+mn-ea"/>
                <a:cs typeface="+mn-cs"/>
              </a:rPr>
              <a:t>Hokusai is working with a traditional theme, sense of place, in a new way- making it not the main focus but the secondary focal point. </a:t>
            </a:r>
          </a:p>
          <a:p>
            <a:r>
              <a:rPr lang="en-US" sz="1200" b="0" i="0" kern="1200" baseline="0" dirty="0" smtClean="0">
                <a:solidFill>
                  <a:schemeClr val="tx1"/>
                </a:solidFill>
                <a:effectLst/>
                <a:latin typeface="+mn-lt"/>
                <a:ea typeface="+mn-ea"/>
                <a:cs typeface="+mn-cs"/>
              </a:rPr>
              <a:t>Boats in the foreground show everyday labor. </a:t>
            </a:r>
          </a:p>
          <a:p>
            <a:endParaRPr lang="en-US" dirty="0"/>
          </a:p>
        </p:txBody>
      </p:sp>
      <p:sp>
        <p:nvSpPr>
          <p:cNvPr id="4" name="Slide Number Placeholder 3"/>
          <p:cNvSpPr>
            <a:spLocks noGrp="1"/>
          </p:cNvSpPr>
          <p:nvPr>
            <p:ph type="sldNum" sz="quarter" idx="10"/>
          </p:nvPr>
        </p:nvSpPr>
        <p:spPr/>
        <p:txBody>
          <a:bodyPr/>
          <a:lstStyle/>
          <a:p>
            <a:fld id="{D6A5A9EB-6A2B-463C-951F-9638FDF5299D}" type="slidenum">
              <a:rPr lang="en-US" smtClean="0"/>
              <a:pPr/>
              <a:t>7</a:t>
            </a:fld>
            <a:endParaRPr lang="en-US"/>
          </a:p>
        </p:txBody>
      </p:sp>
    </p:spTree>
    <p:extLst>
      <p:ext uri="{BB962C8B-B14F-4D97-AF65-F5344CB8AC3E}">
        <p14:creationId xmlns:p14="http://schemas.microsoft.com/office/powerpoint/2010/main" val="311111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 look for city and nature views that appeal to me. I change and simplify the composition until I feel that I can express it as a woodcut or linocut. In city views, I like the contrast of round water towers next to straight buildings. I am interested in creating a mood or the feeling of certain weather with the colors I use. I add a third or fourth block if I feel it is necessary, but many times I use two blocks. When I begin I often do not know what the final print will look like; I find it challenging to solve problems as I go along. In the proofing stage I draw and paint on a proof until I find the colors I want to use. I often return to the same themes in new prints.</a:t>
            </a:r>
          </a:p>
          <a:p>
            <a:r>
              <a:rPr lang="en-US" sz="1200" b="0" i="0" kern="1200" dirty="0" smtClean="0">
                <a:solidFill>
                  <a:schemeClr val="tx1"/>
                </a:solidFill>
                <a:effectLst/>
                <a:latin typeface="+mn-lt"/>
                <a:ea typeface="+mn-ea"/>
                <a:cs typeface="+mn-cs"/>
              </a:rPr>
              <a:t>Woodcuts and linocuts enable me to work in a simplified, bold way. Once cut, the blocks are almost impossible to change. I like working like this way because it forces me to focus on what I most want to express.</a:t>
            </a:r>
          </a:p>
          <a:p>
            <a:endParaRPr lang="en-US" dirty="0"/>
          </a:p>
        </p:txBody>
      </p:sp>
      <p:sp>
        <p:nvSpPr>
          <p:cNvPr id="4" name="Slide Number Placeholder 3"/>
          <p:cNvSpPr>
            <a:spLocks noGrp="1"/>
          </p:cNvSpPr>
          <p:nvPr>
            <p:ph type="sldNum" sz="quarter" idx="10"/>
          </p:nvPr>
        </p:nvSpPr>
        <p:spPr/>
        <p:txBody>
          <a:bodyPr/>
          <a:lstStyle/>
          <a:p>
            <a:fld id="{D6A5A9EB-6A2B-463C-951F-9638FDF5299D}" type="slidenum">
              <a:rPr lang="en-US" smtClean="0"/>
              <a:pPr/>
              <a:t>10</a:t>
            </a:fld>
            <a:endParaRPr lang="en-US"/>
          </a:p>
        </p:txBody>
      </p:sp>
    </p:spTree>
    <p:extLst>
      <p:ext uri="{BB962C8B-B14F-4D97-AF65-F5344CB8AC3E}">
        <p14:creationId xmlns:p14="http://schemas.microsoft.com/office/powerpoint/2010/main" val="1189007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I begin I often do not know what the final print will look like; I find it challenging to solve problems as I go along. In the proofing stage I draw and paint on a proof until I find the colors I want to use. I often return to the same themes in new prints.</a:t>
            </a:r>
          </a:p>
          <a:p>
            <a:r>
              <a:rPr lang="en-US" sz="1200" b="0" i="0" kern="1200" dirty="0" smtClean="0">
                <a:solidFill>
                  <a:schemeClr val="tx1"/>
                </a:solidFill>
                <a:effectLst/>
                <a:latin typeface="+mn-lt"/>
                <a:ea typeface="+mn-ea"/>
                <a:cs typeface="+mn-cs"/>
              </a:rPr>
              <a:t>Woodcuts and linocuts enable me to work in a simplified, bold way. Once cut, the blocks are almost impossible to change. I like working like this way because it forces me to focus on what I most want to express.</a:t>
            </a:r>
          </a:p>
          <a:p>
            <a:endParaRPr lang="en-US" dirty="0"/>
          </a:p>
        </p:txBody>
      </p:sp>
      <p:sp>
        <p:nvSpPr>
          <p:cNvPr id="4" name="Slide Number Placeholder 3"/>
          <p:cNvSpPr>
            <a:spLocks noGrp="1"/>
          </p:cNvSpPr>
          <p:nvPr>
            <p:ph type="sldNum" sz="quarter" idx="10"/>
          </p:nvPr>
        </p:nvSpPr>
        <p:spPr/>
        <p:txBody>
          <a:bodyPr/>
          <a:lstStyle/>
          <a:p>
            <a:fld id="{D6A5A9EB-6A2B-463C-951F-9638FDF5299D}" type="slidenum">
              <a:rPr lang="en-US" smtClean="0"/>
              <a:pPr/>
              <a:t>11</a:t>
            </a:fld>
            <a:endParaRPr lang="en-US"/>
          </a:p>
        </p:txBody>
      </p:sp>
    </p:spTree>
    <p:extLst>
      <p:ext uri="{BB962C8B-B14F-4D97-AF65-F5344CB8AC3E}">
        <p14:creationId xmlns:p14="http://schemas.microsoft.com/office/powerpoint/2010/main" val="3204625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A5A9EB-6A2B-463C-951F-9638FDF5299D}" type="slidenum">
              <a:rPr lang="en-US" smtClean="0"/>
              <a:pPr/>
              <a:t>14</a:t>
            </a:fld>
            <a:endParaRPr lang="en-US"/>
          </a:p>
        </p:txBody>
      </p:sp>
    </p:spTree>
    <p:extLst>
      <p:ext uri="{BB962C8B-B14F-4D97-AF65-F5344CB8AC3E}">
        <p14:creationId xmlns:p14="http://schemas.microsoft.com/office/powerpoint/2010/main" val="3104685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Wave towers over</a:t>
            </a:r>
            <a:r>
              <a:rPr lang="en-US" sz="1200" b="0" i="0" kern="1200" baseline="0" dirty="0" smtClean="0">
                <a:solidFill>
                  <a:schemeClr val="tx1"/>
                </a:solidFill>
                <a:effectLst/>
                <a:latin typeface="+mn-lt"/>
                <a:ea typeface="+mn-ea"/>
                <a:cs typeface="+mn-cs"/>
              </a:rPr>
              <a:t> viewer and mountain.</a:t>
            </a:r>
          </a:p>
          <a:p>
            <a:r>
              <a:rPr lang="en-US" sz="1200" b="0" i="0" kern="1200" baseline="0" dirty="0" smtClean="0">
                <a:solidFill>
                  <a:schemeClr val="tx1"/>
                </a:solidFill>
                <a:effectLst/>
                <a:latin typeface="+mn-lt"/>
                <a:ea typeface="+mn-ea"/>
                <a:cs typeface="+mn-cs"/>
              </a:rPr>
              <a:t>Hokusai is working with a traditional theme, sense of place, in a new way- making it not the main focus but the secondary focal point. </a:t>
            </a:r>
          </a:p>
          <a:p>
            <a:r>
              <a:rPr lang="en-US" sz="1200" b="0" i="0" kern="1200" baseline="0" dirty="0" smtClean="0">
                <a:solidFill>
                  <a:schemeClr val="tx1"/>
                </a:solidFill>
                <a:effectLst/>
                <a:latin typeface="+mn-lt"/>
                <a:ea typeface="+mn-ea"/>
                <a:cs typeface="+mn-cs"/>
              </a:rPr>
              <a:t>Boats in the foreground show everyday labor.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preeminence of this print—said to have inspired both </a:t>
            </a:r>
            <a:r>
              <a:rPr lang="en-US" sz="1200" b="0" i="0" kern="1200" dirty="0" err="1" smtClean="0">
                <a:solidFill>
                  <a:schemeClr val="tx1"/>
                </a:solidFill>
                <a:effectLst/>
                <a:latin typeface="+mn-lt"/>
                <a:ea typeface="+mn-ea"/>
                <a:cs typeface="+mn-cs"/>
              </a:rPr>
              <a:t>Debussy's</a:t>
            </a:r>
            <a:r>
              <a:rPr lang="en-US" sz="1200" b="0" i="1" kern="1200" dirty="0" err="1" smtClean="0">
                <a:solidFill>
                  <a:schemeClr val="tx1"/>
                </a:solidFill>
                <a:effectLst/>
                <a:latin typeface="+mn-lt"/>
                <a:ea typeface="+mn-ea"/>
                <a:cs typeface="+mn-cs"/>
              </a:rPr>
              <a:t>La</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Mer</a:t>
            </a:r>
            <a:r>
              <a:rPr lang="en-US" sz="1200" b="0" i="0" kern="1200" dirty="0" smtClean="0">
                <a:solidFill>
                  <a:schemeClr val="tx1"/>
                </a:solidFill>
                <a:effectLst/>
                <a:latin typeface="+mn-lt"/>
                <a:ea typeface="+mn-ea"/>
                <a:cs typeface="+mn-cs"/>
              </a:rPr>
              <a:t> and Rilke's </a:t>
            </a:r>
            <a:r>
              <a:rPr lang="en-US" sz="1200" b="0" i="1" kern="1200" dirty="0" smtClean="0">
                <a:solidFill>
                  <a:schemeClr val="tx1"/>
                </a:solidFill>
                <a:effectLst/>
                <a:latin typeface="+mn-lt"/>
                <a:ea typeface="+mn-ea"/>
                <a:cs typeface="+mn-cs"/>
              </a:rPr>
              <a:t>Der Berg</a:t>
            </a:r>
            <a:r>
              <a:rPr lang="en-US" sz="1200" b="0" i="0" kern="1200" dirty="0" smtClean="0">
                <a:solidFill>
                  <a:schemeClr val="tx1"/>
                </a:solidFill>
                <a:effectLst/>
                <a:latin typeface="+mn-lt"/>
                <a:ea typeface="+mn-ea"/>
                <a:cs typeface="+mn-cs"/>
              </a:rPr>
              <a:t>—can be attributed, in addition to its sheer graphic beauty, to the compelling force of the contrast between the wave and the mountain. The turbulent wave seems to tower above the viewer, whereas the tiny stable pyramid of Mount Fuji sits in the distance. The eternal mountain is envisioned in a single moment frozen in time. Hokusai characteristically cast a traditional theme in a novel interpretation. In the traditional </a:t>
            </a:r>
            <a:r>
              <a:rPr lang="en-US" sz="1200" b="0" i="1" kern="1200" dirty="0" err="1" smtClean="0">
                <a:solidFill>
                  <a:schemeClr val="tx1"/>
                </a:solidFill>
                <a:effectLst/>
                <a:latin typeface="+mn-lt"/>
                <a:ea typeface="+mn-ea"/>
                <a:cs typeface="+mn-cs"/>
              </a:rPr>
              <a:t>meisho</a:t>
            </a:r>
            <a:r>
              <a:rPr lang="en-US" sz="1200" b="0" i="1"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(scene of a famous place), Mount Fuji was always the focus of the composition. Hokusai inventively inverted this formula and positioned a small Mount Fuji within the midst of a thundering seascape. Foundering among the great waves are three boats thought to be barges conveying fish from the southern islands of Edo. Thus a scene of everyday labor is grafted onto the seascape view of the mountain</a:t>
            </a:r>
            <a:endParaRPr lang="en-US" dirty="0"/>
          </a:p>
        </p:txBody>
      </p:sp>
      <p:sp>
        <p:nvSpPr>
          <p:cNvPr id="4" name="Slide Number Placeholder 3"/>
          <p:cNvSpPr>
            <a:spLocks noGrp="1"/>
          </p:cNvSpPr>
          <p:nvPr>
            <p:ph type="sldNum" sz="quarter" idx="10"/>
          </p:nvPr>
        </p:nvSpPr>
        <p:spPr/>
        <p:txBody>
          <a:bodyPr/>
          <a:lstStyle/>
          <a:p>
            <a:fld id="{D6A5A9EB-6A2B-463C-951F-9638FDF5299D}" type="slidenum">
              <a:rPr lang="en-US" smtClean="0"/>
              <a:pPr/>
              <a:t>18</a:t>
            </a:fld>
            <a:endParaRPr lang="en-US"/>
          </a:p>
        </p:txBody>
      </p:sp>
    </p:spTree>
    <p:extLst>
      <p:ext uri="{BB962C8B-B14F-4D97-AF65-F5344CB8AC3E}">
        <p14:creationId xmlns:p14="http://schemas.microsoft.com/office/powerpoint/2010/main" val="3519653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1FE8957-9338-4E27-ACCB-6D50F963FBB8}" type="datetimeFigureOut">
              <a:rPr lang="en-US" smtClean="0"/>
              <a:pPr/>
              <a:t>2/16/2015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CC25212-9512-45BB-A741-DD0C99E3B2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FE8957-9338-4E27-ACCB-6D50F963FBB8}" type="datetimeFigureOut">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25212-9512-45BB-A741-DD0C99E3B2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FE8957-9338-4E27-ACCB-6D50F963FBB8}" type="datetimeFigureOut">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25212-9512-45BB-A741-DD0C99E3B2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1FE8957-9338-4E27-ACCB-6D50F963FBB8}" type="datetimeFigureOut">
              <a:rPr lang="en-US" smtClean="0"/>
              <a:pPr/>
              <a:t>2/16/2015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CC25212-9512-45BB-A741-DD0C99E3B2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1FE8957-9338-4E27-ACCB-6D50F963FBB8}" type="datetimeFigureOut">
              <a:rPr lang="en-US" smtClean="0"/>
              <a:pPr/>
              <a:t>2/16/2015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CC25212-9512-45BB-A741-DD0C99E3B25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1FE8957-9338-4E27-ACCB-6D50F963FBB8}" type="datetimeFigureOut">
              <a:rPr lang="en-US" smtClean="0"/>
              <a:pPr/>
              <a:t>2/16/2015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CC25212-9512-45BB-A741-DD0C99E3B2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1FE8957-9338-4E27-ACCB-6D50F963FBB8}" type="datetimeFigureOut">
              <a:rPr lang="en-US" smtClean="0"/>
              <a:pPr/>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CC25212-9512-45BB-A741-DD0C99E3B25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1FE8957-9338-4E27-ACCB-6D50F963FBB8}" type="datetimeFigureOut">
              <a:rPr lang="en-US" smtClean="0"/>
              <a:pPr/>
              <a:t>2/16/2015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25212-9512-45BB-A741-DD0C99E3B2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1FE8957-9338-4E27-ACCB-6D50F963FBB8}" type="datetimeFigureOut">
              <a:rPr lang="en-US" smtClean="0"/>
              <a:pPr/>
              <a:t>2/16/2015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25212-9512-45BB-A741-DD0C99E3B2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1FE8957-9338-4E27-ACCB-6D50F963FBB8}" type="datetimeFigureOut">
              <a:rPr lang="en-US" smtClean="0"/>
              <a:pPr/>
              <a:t>2/16/2015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25212-9512-45BB-A741-DD0C99E3B2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1FE8957-9338-4E27-ACCB-6D50F963FBB8}" type="datetimeFigureOut">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CC25212-9512-45BB-A741-DD0C99E3B25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1FE8957-9338-4E27-ACCB-6D50F963FBB8}" type="datetimeFigureOut">
              <a:rPr lang="en-US" smtClean="0"/>
              <a:pPr/>
              <a:t>2/16/2015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CC25212-9512-45BB-A741-DD0C99E3B25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Printmaking</a:t>
            </a:r>
            <a:endParaRPr lang="en-US" dirty="0"/>
          </a:p>
        </p:txBody>
      </p:sp>
      <p:sp>
        <p:nvSpPr>
          <p:cNvPr id="3" name="Subtitle 2"/>
          <p:cNvSpPr>
            <a:spLocks noGrp="1"/>
          </p:cNvSpPr>
          <p:nvPr>
            <p:ph type="subTitle" idx="1"/>
          </p:nvPr>
        </p:nvSpPr>
        <p:spPr/>
        <p:txBody>
          <a:bodyPr/>
          <a:lstStyle/>
          <a:p>
            <a:r>
              <a:rPr lang="en-US" dirty="0" smtClean="0"/>
              <a:t>Art 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Emily </a:t>
            </a:r>
            <a:r>
              <a:rPr lang="en-US" dirty="0" err="1" smtClean="0"/>
              <a:t>Trueblood</a:t>
            </a:r>
            <a:endParaRPr lang="en-US" dirty="0"/>
          </a:p>
        </p:txBody>
      </p:sp>
      <p:sp>
        <p:nvSpPr>
          <p:cNvPr id="7" name="Rectangle 6"/>
          <p:cNvSpPr/>
          <p:nvPr/>
        </p:nvSpPr>
        <p:spPr>
          <a:xfrm>
            <a:off x="609600" y="1367135"/>
            <a:ext cx="4572000" cy="461665"/>
          </a:xfrm>
          <a:prstGeom prst="rect">
            <a:avLst/>
          </a:prstGeom>
        </p:spPr>
        <p:txBody>
          <a:bodyPr>
            <a:spAutoFit/>
          </a:bodyPr>
          <a:lstStyle/>
          <a:p>
            <a:r>
              <a:rPr lang="en-US" sz="2400" dirty="0" smtClean="0"/>
              <a:t>1942- Present</a:t>
            </a:r>
            <a:endParaRPr lang="en-US" sz="2400" dirty="0"/>
          </a:p>
        </p:txBody>
      </p:sp>
      <p:pic>
        <p:nvPicPr>
          <p:cNvPr id="9" name="Content Placeholder 8" descr="Emily Trueblood, 3 block, Winter Berries.jpg"/>
          <p:cNvPicPr>
            <a:picLocks noGrp="1" noChangeAspect="1"/>
          </p:cNvPicPr>
          <p:nvPr>
            <p:ph sz="half" idx="2"/>
          </p:nvPr>
        </p:nvPicPr>
        <p:blipFill>
          <a:blip r:embed="rId3" cstate="print"/>
          <a:stretch>
            <a:fillRect/>
          </a:stretch>
        </p:blipFill>
        <p:spPr>
          <a:xfrm>
            <a:off x="4686300" y="2133600"/>
            <a:ext cx="4267200" cy="3657600"/>
          </a:xfrm>
        </p:spPr>
      </p:pic>
      <p:pic>
        <p:nvPicPr>
          <p:cNvPr id="11" name="Content Placeholder 10" descr="Emily Trueblood, Ocean Night 1.jpg"/>
          <p:cNvPicPr>
            <a:picLocks noGrp="1" noChangeAspect="1"/>
          </p:cNvPicPr>
          <p:nvPr>
            <p:ph sz="half" idx="1"/>
          </p:nvPr>
        </p:nvPicPr>
        <p:blipFill>
          <a:blip r:embed="rId4" cstate="print"/>
          <a:stretch>
            <a:fillRect/>
          </a:stretch>
        </p:blipFill>
        <p:spPr>
          <a:xfrm>
            <a:off x="304800" y="2218944"/>
            <a:ext cx="4191000" cy="348691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Trueblood</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12260" y="457200"/>
            <a:ext cx="4250740" cy="5791200"/>
          </a:xfrm>
        </p:spPr>
      </p:pic>
      <p:sp>
        <p:nvSpPr>
          <p:cNvPr id="4" name="Content Placeholder 3"/>
          <p:cNvSpPr>
            <a:spLocks noGrp="1"/>
          </p:cNvSpPr>
          <p:nvPr>
            <p:ph sz="half" idx="2"/>
          </p:nvPr>
        </p:nvSpPr>
        <p:spPr>
          <a:xfrm>
            <a:off x="459817" y="1524000"/>
            <a:ext cx="4343400" cy="4724400"/>
          </a:xfrm>
        </p:spPr>
        <p:txBody>
          <a:bodyPr/>
          <a:lstStyle/>
          <a:p>
            <a:endParaRPr lang="en-US"/>
          </a:p>
        </p:txBody>
      </p:sp>
    </p:spTree>
    <p:extLst>
      <p:ext uri="{BB962C8B-B14F-4D97-AF65-F5344CB8AC3E}">
        <p14:creationId xmlns:p14="http://schemas.microsoft.com/office/powerpoint/2010/main" val="355282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in the courtroom!</a:t>
            </a:r>
            <a:endParaRPr lang="en-US" dirty="0"/>
          </a:p>
        </p:txBody>
      </p:sp>
      <p:sp>
        <p:nvSpPr>
          <p:cNvPr id="3" name="Content Placeholder 2"/>
          <p:cNvSpPr>
            <a:spLocks noGrp="1"/>
          </p:cNvSpPr>
          <p:nvPr>
            <p:ph sz="half" idx="1"/>
          </p:nvPr>
        </p:nvSpPr>
        <p:spPr/>
        <p:txBody>
          <a:bodyPr/>
          <a:lstStyle/>
          <a:p>
            <a:r>
              <a:rPr lang="en-US" dirty="0" smtClean="0"/>
              <a:t>Create a logical and convincing argument for your own evaluation of an artwork.</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725551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Emily </a:t>
            </a:r>
            <a:r>
              <a:rPr lang="en-US" dirty="0" err="1" smtClean="0"/>
              <a:t>Trueblood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172" y="1554163"/>
            <a:ext cx="3322056" cy="4525962"/>
          </a:xfrm>
        </p:spPr>
      </p:pic>
    </p:spTree>
    <p:extLst>
      <p:ext uri="{BB962C8B-B14F-4D97-AF65-F5344CB8AC3E}">
        <p14:creationId xmlns:p14="http://schemas.microsoft.com/office/powerpoint/2010/main" val="369397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Albrecht </a:t>
            </a:r>
            <a:r>
              <a:rPr lang="en-US" dirty="0" err="1" smtClean="0"/>
              <a:t>durer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600200"/>
            <a:ext cx="5951989" cy="4114800"/>
          </a:xfrm>
        </p:spPr>
      </p:pic>
    </p:spTree>
    <p:extLst>
      <p:ext uri="{BB962C8B-B14F-4D97-AF65-F5344CB8AC3E}">
        <p14:creationId xmlns:p14="http://schemas.microsoft.com/office/powerpoint/2010/main" val="2626966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Emily </a:t>
            </a:r>
            <a:r>
              <a:rPr lang="en-US" dirty="0" err="1" smtClean="0"/>
              <a:t>Trueblook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5705" y="1554163"/>
            <a:ext cx="3484990" cy="4525962"/>
          </a:xfrm>
        </p:spPr>
      </p:pic>
    </p:spTree>
    <p:extLst>
      <p:ext uri="{BB962C8B-B14F-4D97-AF65-F5344CB8AC3E}">
        <p14:creationId xmlns:p14="http://schemas.microsoft.com/office/powerpoint/2010/main" val="2957326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Katsushika </a:t>
            </a:r>
            <a:r>
              <a:rPr lang="en-US" dirty="0" err="1" smtClean="0"/>
              <a:t>hokusai</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08943" y="1554163"/>
            <a:ext cx="3078513" cy="4525962"/>
          </a:xfrm>
        </p:spPr>
      </p:pic>
    </p:spTree>
    <p:extLst>
      <p:ext uri="{BB962C8B-B14F-4D97-AF65-F5344CB8AC3E}">
        <p14:creationId xmlns:p14="http://schemas.microsoft.com/office/powerpoint/2010/main" val="188908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Emily </a:t>
            </a:r>
            <a:r>
              <a:rPr lang="en-US" dirty="0" err="1" smtClean="0"/>
              <a:t>trueblood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8271" y="1554163"/>
            <a:ext cx="5439858" cy="4525962"/>
          </a:xfrm>
        </p:spPr>
      </p:pic>
    </p:spTree>
    <p:extLst>
      <p:ext uri="{BB962C8B-B14F-4D97-AF65-F5344CB8AC3E}">
        <p14:creationId xmlns:p14="http://schemas.microsoft.com/office/powerpoint/2010/main" val="3962352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Katsushika Hokusai</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4928"/>
          <a:stretch/>
        </p:blipFill>
        <p:spPr>
          <a:xfrm>
            <a:off x="1699260" y="1676400"/>
            <a:ext cx="5897880" cy="3853484"/>
          </a:xfrm>
        </p:spPr>
      </p:pic>
    </p:spTree>
    <p:extLst>
      <p:ext uri="{BB962C8B-B14F-4D97-AF65-F5344CB8AC3E}">
        <p14:creationId xmlns:p14="http://schemas.microsoft.com/office/powerpoint/2010/main" val="288244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sz="half" idx="1"/>
          </p:nvPr>
        </p:nvSpPr>
        <p:spPr/>
        <p:txBody>
          <a:bodyPr/>
          <a:lstStyle/>
          <a:p>
            <a:r>
              <a:rPr lang="en-US" dirty="0" smtClean="0"/>
              <a:t>RELIEF</a:t>
            </a:r>
            <a:endParaRPr lang="en-US" dirty="0" smtClean="0"/>
          </a:p>
          <a:p>
            <a:r>
              <a:rPr lang="en-US" dirty="0" smtClean="0"/>
              <a:t>Intaglio</a:t>
            </a:r>
          </a:p>
          <a:p>
            <a:r>
              <a:rPr lang="en-US" dirty="0" smtClean="0"/>
              <a:t>Lithography</a:t>
            </a:r>
          </a:p>
          <a:p>
            <a:r>
              <a:rPr lang="en-US" dirty="0" smtClean="0"/>
              <a:t>Silk Screen</a:t>
            </a:r>
            <a:endParaRPr lang="en-US" dirty="0"/>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Relief</a:t>
            </a:r>
            <a:endParaRPr lang="en-US" dirty="0"/>
          </a:p>
        </p:txBody>
      </p:sp>
      <p:pic>
        <p:nvPicPr>
          <p:cNvPr id="6" name="Content Placeholder 5" descr="bunting 030.jpg"/>
          <p:cNvPicPr>
            <a:picLocks noGrp="1" noChangeAspect="1"/>
          </p:cNvPicPr>
          <p:nvPr>
            <p:ph sz="half" idx="1"/>
          </p:nvPr>
        </p:nvPicPr>
        <p:blipFill>
          <a:blip r:embed="rId2" cstate="print"/>
          <a:stretch>
            <a:fillRect/>
          </a:stretch>
        </p:blipFill>
        <p:spPr>
          <a:xfrm>
            <a:off x="304800" y="1752600"/>
            <a:ext cx="4191000" cy="3145869"/>
          </a:xfrm>
        </p:spPr>
      </p:pic>
      <p:sp>
        <p:nvSpPr>
          <p:cNvPr id="5" name="Content Placeholder 4"/>
          <p:cNvSpPr>
            <a:spLocks noGrp="1"/>
          </p:cNvSpPr>
          <p:nvPr>
            <p:ph sz="half" idx="2"/>
          </p:nvPr>
        </p:nvSpPr>
        <p:spPr/>
        <p:txBody>
          <a:bodyPr/>
          <a:lstStyle/>
          <a:p>
            <a:r>
              <a:rPr lang="en-US" dirty="0" smtClean="0"/>
              <a:t>Plate= surface on which the picture or design is made</a:t>
            </a:r>
          </a:p>
          <a:p>
            <a:r>
              <a:rPr lang="en-US" dirty="0" smtClean="0"/>
              <a:t>Traditionally, plates were wood</a:t>
            </a:r>
            <a:endParaRPr lang="en-US" dirty="0"/>
          </a:p>
        </p:txBody>
      </p:sp>
      <p:pic>
        <p:nvPicPr>
          <p:cNvPr id="8" name="Picture 7" descr="ink.jpg"/>
          <p:cNvPicPr>
            <a:picLocks noChangeAspect="1"/>
          </p:cNvPicPr>
          <p:nvPr/>
        </p:nvPicPr>
        <p:blipFill>
          <a:blip r:embed="rId3" cstate="print"/>
          <a:stretch>
            <a:fillRect/>
          </a:stretch>
        </p:blipFill>
        <p:spPr>
          <a:xfrm>
            <a:off x="5181599" y="4191000"/>
            <a:ext cx="3208421" cy="2133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Albrecht Durer</a:t>
            </a:r>
            <a:endParaRPr lang="en-US" dirty="0"/>
          </a:p>
        </p:txBody>
      </p:sp>
      <p:pic>
        <p:nvPicPr>
          <p:cNvPr id="8" name="Content Placeholder 7" descr="DurerFace.gif"/>
          <p:cNvPicPr>
            <a:picLocks noGrp="1" noChangeAspect="1"/>
          </p:cNvPicPr>
          <p:nvPr>
            <p:ph sz="half" idx="2"/>
          </p:nvPr>
        </p:nvPicPr>
        <p:blipFill>
          <a:blip r:embed="rId3" cstate="print"/>
          <a:stretch>
            <a:fillRect/>
          </a:stretch>
        </p:blipFill>
        <p:spPr>
          <a:xfrm>
            <a:off x="4454106" y="1665822"/>
            <a:ext cx="4214303" cy="3996839"/>
          </a:xfrm>
        </p:spPr>
      </p:pic>
      <p:sp>
        <p:nvSpPr>
          <p:cNvPr id="9" name="TextBox 8"/>
          <p:cNvSpPr txBox="1"/>
          <p:nvPr/>
        </p:nvSpPr>
        <p:spPr>
          <a:xfrm>
            <a:off x="609600" y="1752600"/>
            <a:ext cx="3810000" cy="4524315"/>
          </a:xfrm>
          <a:prstGeom prst="rect">
            <a:avLst/>
          </a:prstGeom>
          <a:noFill/>
        </p:spPr>
        <p:txBody>
          <a:bodyPr wrap="square" rtlCol="0">
            <a:spAutoFit/>
          </a:bodyPr>
          <a:lstStyle/>
          <a:p>
            <a:pPr>
              <a:buFontTx/>
              <a:buChar char="-"/>
            </a:pPr>
            <a:r>
              <a:rPr lang="en-US" sz="2400" dirty="0" smtClean="0"/>
              <a:t>1471-1528</a:t>
            </a:r>
          </a:p>
          <a:p>
            <a:r>
              <a:rPr lang="en-US" sz="2400" dirty="0" smtClean="0"/>
              <a:t>-Painter, Draftsman, and Writer</a:t>
            </a:r>
          </a:p>
          <a:p>
            <a:r>
              <a:rPr lang="en-US" sz="2400" dirty="0" smtClean="0"/>
              <a:t>-</a:t>
            </a:r>
            <a:r>
              <a:rPr lang="en-US" sz="2400" dirty="0" err="1"/>
              <a:t>Dürer</a:t>
            </a:r>
            <a:r>
              <a:rPr lang="en-US" sz="2400" dirty="0"/>
              <a:t> revolutionized </a:t>
            </a:r>
            <a:r>
              <a:rPr lang="en-US" sz="2400" dirty="0" smtClean="0"/>
              <a:t>printmaking</a:t>
            </a:r>
          </a:p>
          <a:p>
            <a:r>
              <a:rPr lang="en-US" sz="2400" dirty="0" smtClean="0"/>
              <a:t>-He </a:t>
            </a:r>
            <a:r>
              <a:rPr lang="en-US" sz="2400" dirty="0"/>
              <a:t>expanded the tonal range </a:t>
            </a:r>
          </a:p>
          <a:p>
            <a:r>
              <a:rPr lang="en-US" sz="2400" dirty="0" smtClean="0"/>
              <a:t>-Added </a:t>
            </a:r>
            <a:r>
              <a:rPr lang="en-US" sz="2400" dirty="0"/>
              <a:t>Drama</a:t>
            </a:r>
          </a:p>
          <a:p>
            <a:r>
              <a:rPr lang="en-US" sz="2400" dirty="0" smtClean="0"/>
              <a:t>-Provided </a:t>
            </a:r>
            <a:r>
              <a:rPr lang="en-US" sz="2400" dirty="0"/>
              <a:t>the imagery with a new conceptual foundation</a:t>
            </a:r>
          </a:p>
          <a:p>
            <a:endParaRPr lang="en-US" sz="2400" dirty="0"/>
          </a:p>
          <a:p>
            <a:endParaRPr lang="en-US"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durer</a:t>
            </a:r>
            <a:endParaRPr lang="en-US" dirty="0"/>
          </a:p>
        </p:txBody>
      </p:sp>
      <p:sp>
        <p:nvSpPr>
          <p:cNvPr id="3" name="Content Placeholder 2"/>
          <p:cNvSpPr>
            <a:spLocks noGrp="1"/>
          </p:cNvSpPr>
          <p:nvPr>
            <p:ph sz="half" idx="1"/>
          </p:nvPr>
        </p:nvSpPr>
        <p:spPr/>
        <p:txBody>
          <a:bodyPr/>
          <a:lstStyle/>
          <a:p>
            <a:r>
              <a:rPr lang="en-US" dirty="0" smtClean="0"/>
              <a:t>The Four Horsemen of the </a:t>
            </a:r>
            <a:r>
              <a:rPr lang="en-US" dirty="0" err="1" smtClean="0"/>
              <a:t>Appcalypse</a:t>
            </a:r>
            <a:endParaRPr lang="en-US"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91000" y="357162"/>
            <a:ext cx="4362450" cy="5932932"/>
          </a:xfrm>
        </p:spPr>
      </p:pic>
    </p:spTree>
    <p:extLst>
      <p:ext uri="{BB962C8B-B14F-4D97-AF65-F5344CB8AC3E}">
        <p14:creationId xmlns:p14="http://schemas.microsoft.com/office/powerpoint/2010/main" val="35973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dURER</a:t>
            </a:r>
            <a:endParaRPr lang="en-US" dirty="0"/>
          </a:p>
        </p:txBody>
      </p:sp>
      <p:sp>
        <p:nvSpPr>
          <p:cNvPr id="3" name="Content Placeholder 2"/>
          <p:cNvSpPr>
            <a:spLocks noGrp="1"/>
          </p:cNvSpPr>
          <p:nvPr>
            <p:ph sz="half" idx="1"/>
          </p:nvPr>
        </p:nvSpPr>
        <p:spPr/>
        <p:txBody>
          <a:bodyPr/>
          <a:lstStyle/>
          <a:p>
            <a:r>
              <a:rPr lang="en-US" dirty="0"/>
              <a:t>This Rhinoceros was drawn without Durer ever seeing one. He was sent a description and sketches from which he made his final plate.</a:t>
            </a:r>
          </a:p>
          <a:p>
            <a:endParaRPr lang="en-US" dirty="0"/>
          </a:p>
        </p:txBody>
      </p:sp>
      <p:pic>
        <p:nvPicPr>
          <p:cNvPr id="5" name="Content Placeholder 6" descr="Durer rino1-3.jpg"/>
          <p:cNvPicPr>
            <a:picLocks noGrp="1" noChangeAspect="1"/>
          </p:cNvPicPr>
          <p:nvPr>
            <p:ph sz="half" idx="2"/>
          </p:nvPr>
        </p:nvPicPr>
        <p:blipFill>
          <a:blip r:embed="rId2" cstate="print"/>
          <a:stretch>
            <a:fillRect/>
          </a:stretch>
        </p:blipFill>
        <p:spPr>
          <a:xfrm>
            <a:off x="4648200" y="2461034"/>
            <a:ext cx="4343400" cy="3002731"/>
          </a:xfrm>
        </p:spPr>
      </p:pic>
    </p:spTree>
    <p:extLst>
      <p:ext uri="{BB962C8B-B14F-4D97-AF65-F5344CB8AC3E}">
        <p14:creationId xmlns:p14="http://schemas.microsoft.com/office/powerpoint/2010/main" val="3210716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Katsushika Hokusai</a:t>
            </a:r>
            <a:endParaRPr lang="en-US" dirty="0"/>
          </a:p>
        </p:txBody>
      </p:sp>
      <p:sp>
        <p:nvSpPr>
          <p:cNvPr id="3" name="Content Placeholder 2"/>
          <p:cNvSpPr>
            <a:spLocks noGrp="1"/>
          </p:cNvSpPr>
          <p:nvPr>
            <p:ph sz="half" idx="1"/>
          </p:nvPr>
        </p:nvSpPr>
        <p:spPr>
          <a:xfrm>
            <a:off x="304801" y="1600200"/>
            <a:ext cx="3714072" cy="4724400"/>
          </a:xfrm>
        </p:spPr>
        <p:txBody>
          <a:bodyPr/>
          <a:lstStyle/>
          <a:p>
            <a:r>
              <a:rPr lang="en-US" dirty="0" smtClean="0"/>
              <a:t>1760-1849</a:t>
            </a:r>
          </a:p>
          <a:p>
            <a:r>
              <a:rPr lang="en-US" dirty="0" smtClean="0"/>
              <a:t>Skilled Printmaker </a:t>
            </a:r>
          </a:p>
          <a:p>
            <a:r>
              <a:rPr lang="en-US" dirty="0" smtClean="0"/>
              <a:t>Famous for his series, 36 Views of Mount Fuji</a:t>
            </a:r>
            <a:endParaRPr lang="en-US" dirty="0" smtClean="0"/>
          </a:p>
        </p:txBody>
      </p:sp>
      <p:pic>
        <p:nvPicPr>
          <p:cNvPr id="5" name="Content Placeholder 4" descr="Hokusai Great Wave.jpg"/>
          <p:cNvPicPr>
            <a:picLocks noGrp="1" noChangeAspect="1"/>
          </p:cNvPicPr>
          <p:nvPr>
            <p:ph sz="half" idx="2"/>
          </p:nvPr>
        </p:nvPicPr>
        <p:blipFill>
          <a:blip r:embed="rId3" cstate="print"/>
          <a:stretch>
            <a:fillRect/>
          </a:stretch>
        </p:blipFill>
        <p:spPr>
          <a:xfrm>
            <a:off x="4018873" y="2057400"/>
            <a:ext cx="4689929" cy="315163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Hokusai</a:t>
            </a:r>
            <a:endParaRPr lang="en-US" dirty="0"/>
          </a:p>
        </p:txBody>
      </p:sp>
      <p:pic>
        <p:nvPicPr>
          <p:cNvPr id="5" name="Content Placeholder 4" descr="the-waterfall-of-amida-behind-the-kiso-road.jpg"/>
          <p:cNvPicPr>
            <a:picLocks noGrp="1" noChangeAspect="1"/>
          </p:cNvPicPr>
          <p:nvPr>
            <p:ph sz="half" idx="1"/>
          </p:nvPr>
        </p:nvPicPr>
        <p:blipFill>
          <a:blip r:embed="rId2" cstate="print"/>
          <a:stretch>
            <a:fillRect/>
          </a:stretch>
        </p:blipFill>
        <p:spPr>
          <a:xfrm>
            <a:off x="1143000" y="2209800"/>
            <a:ext cx="2602576" cy="3825337"/>
          </a:xfrm>
          <a:prstGeom prst="rect">
            <a:avLst/>
          </a:prstGeo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96502"/>
            <a:ext cx="4343400" cy="2931795"/>
          </a:xfrm>
        </p:spPr>
      </p:pic>
    </p:spTree>
    <p:extLst>
      <p:ext uri="{BB962C8B-B14F-4D97-AF65-F5344CB8AC3E}">
        <p14:creationId xmlns:p14="http://schemas.microsoft.com/office/powerpoint/2010/main" val="909713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Hokusai</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97552" y="460075"/>
            <a:ext cx="4191000" cy="2872581"/>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2000" y="3581400"/>
            <a:ext cx="7165848" cy="2776765"/>
          </a:xfrm>
        </p:spPr>
      </p:pic>
    </p:spTree>
    <p:extLst>
      <p:ext uri="{BB962C8B-B14F-4D97-AF65-F5344CB8AC3E}">
        <p14:creationId xmlns:p14="http://schemas.microsoft.com/office/powerpoint/2010/main" val="20768628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316</TotalTime>
  <Words>850</Words>
  <Application>Microsoft Office PowerPoint</Application>
  <PresentationFormat>On-screen Show (4:3)</PresentationFormat>
  <Paragraphs>67</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Franklin Gothic Book</vt:lpstr>
      <vt:lpstr>Franklin Gothic Medium</vt:lpstr>
      <vt:lpstr>Wingdings 2</vt:lpstr>
      <vt:lpstr>Trek</vt:lpstr>
      <vt:lpstr>Printmaking</vt:lpstr>
      <vt:lpstr>Types</vt:lpstr>
      <vt:lpstr>Relief</vt:lpstr>
      <vt:lpstr>Albrecht Durer</vt:lpstr>
      <vt:lpstr>durer</vt:lpstr>
      <vt:lpstr>dURER</vt:lpstr>
      <vt:lpstr>Katsushika Hokusai</vt:lpstr>
      <vt:lpstr>Hokusai</vt:lpstr>
      <vt:lpstr>Hokusai</vt:lpstr>
      <vt:lpstr>Emily Trueblood</vt:lpstr>
      <vt:lpstr>Trueblood</vt:lpstr>
      <vt:lpstr>Order in the courtroom!</vt:lpstr>
      <vt:lpstr>Emily Trueblood</vt:lpstr>
      <vt:lpstr>Albrecht durer</vt:lpstr>
      <vt:lpstr>Emily Trueblook</vt:lpstr>
      <vt:lpstr>Katsushika hokusai</vt:lpstr>
      <vt:lpstr>Emily trueblood</vt:lpstr>
      <vt:lpstr>Katsushika Hokusai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printmaking</dc:title>
  <dc:creator>landrew</dc:creator>
  <cp:lastModifiedBy>Lillian Andrew</cp:lastModifiedBy>
  <cp:revision>22</cp:revision>
  <dcterms:created xsi:type="dcterms:W3CDTF">2014-03-27T21:45:16Z</dcterms:created>
  <dcterms:modified xsi:type="dcterms:W3CDTF">2015-02-16T23:45:50Z</dcterms:modified>
</cp:coreProperties>
</file>