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1" r:id="rId5"/>
    <p:sldId id="265" r:id="rId6"/>
    <p:sldId id="266" r:id="rId7"/>
    <p:sldId id="262" r:id="rId8"/>
    <p:sldId id="263" r:id="rId9"/>
    <p:sldId id="267" r:id="rId10"/>
    <p:sldId id="268" r:id="rId11"/>
    <p:sldId id="269"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45" autoAdjust="0"/>
  </p:normalViewPr>
  <p:slideViewPr>
    <p:cSldViewPr>
      <p:cViewPr varScale="1">
        <p:scale>
          <a:sx n="58" d="100"/>
          <a:sy n="58" d="100"/>
        </p:scale>
        <p:origin x="-148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F74CAD-C16E-4358-B6BC-2541174A1C65}" type="datetimeFigureOut">
              <a:rPr lang="en-US" smtClean="0"/>
              <a:pPr/>
              <a:t>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AC2D2F-75D0-4BC3-B902-D8981A24628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function of frog skin is to regulate moisture and fluid transfer. This is why frogs live near lakes, ponds, and streams. This is also why it is not good to hold a frog for too long. Your dry hands will cause the frog's skin to become dry.</a:t>
            </a:r>
          </a:p>
          <a:p>
            <a:r>
              <a:rPr lang="en-US" dirty="0" smtClean="0"/>
              <a:t/>
            </a:r>
            <a:br>
              <a:rPr lang="en-US" dirty="0" smtClean="0"/>
            </a:br>
            <a:r>
              <a:rPr lang="en-US" dirty="0" smtClean="0"/>
              <a:t>http://cgee.hamline.edu/frogs/science/faq1.html#anatomy</a:t>
            </a:r>
            <a:endParaRPr lang="en-US" dirty="0"/>
          </a:p>
        </p:txBody>
      </p:sp>
      <p:sp>
        <p:nvSpPr>
          <p:cNvPr id="4" name="Slide Number Placeholder 3"/>
          <p:cNvSpPr>
            <a:spLocks noGrp="1"/>
          </p:cNvSpPr>
          <p:nvPr>
            <p:ph type="sldNum" sz="quarter" idx="10"/>
          </p:nvPr>
        </p:nvSpPr>
        <p:spPr/>
        <p:txBody>
          <a:bodyPr/>
          <a:lstStyle/>
          <a:p>
            <a:fld id="{1A9262E6-ED01-4147-BABE-481317BE323E}"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Michel</a:t>
            </a:r>
            <a:r>
              <a:rPr lang="en-US" baseline="0" dirty="0" smtClean="0"/>
              <a:t> </a:t>
            </a:r>
            <a:r>
              <a:rPr lang="en-US" baseline="0" dirty="0" err="1" smtClean="0"/>
              <a:t>Sittow</a:t>
            </a:r>
            <a:r>
              <a:rPr lang="en-US" baseline="0" dirty="0" smtClean="0"/>
              <a:t>, Portrait of Diego de Guevara 1515-1518</a:t>
            </a:r>
            <a:endParaRPr lang="en-US" dirty="0"/>
          </a:p>
        </p:txBody>
      </p:sp>
      <p:sp>
        <p:nvSpPr>
          <p:cNvPr id="4" name="Slide Number Placeholder 3"/>
          <p:cNvSpPr>
            <a:spLocks noGrp="1"/>
          </p:cNvSpPr>
          <p:nvPr>
            <p:ph type="sldNum" sz="quarter" idx="10"/>
          </p:nvPr>
        </p:nvSpPr>
        <p:spPr/>
        <p:txBody>
          <a:bodyPr/>
          <a:lstStyle/>
          <a:p>
            <a:fld id="{1A9262E6-ED01-4147-BABE-481317BE323E}"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say Mary looks to young to be Christ's mother in this work. Michelangelo</a:t>
            </a:r>
            <a:r>
              <a:rPr lang="en-US" baseline="0" dirty="0" smtClean="0"/>
              <a:t> rebutted stating that people aged because they sinned and she was perfect.</a:t>
            </a:r>
          </a:p>
          <a:p>
            <a:endParaRPr lang="en-US" baseline="0" dirty="0" smtClean="0"/>
          </a:p>
          <a:p>
            <a:r>
              <a:rPr lang="en-US" baseline="0" dirty="0" smtClean="0"/>
              <a:t>A sculptor determines how much his stone is polished. What factors might have led to Michelangelo’s decision to highly polish this piece?</a:t>
            </a:r>
          </a:p>
          <a:p>
            <a:r>
              <a:rPr lang="en-US" baseline="0" dirty="0" smtClean="0"/>
              <a:t>What aspect of the image does the very fine texture help emphasize?</a:t>
            </a:r>
            <a:endParaRPr lang="en-US" dirty="0"/>
          </a:p>
        </p:txBody>
      </p:sp>
      <p:sp>
        <p:nvSpPr>
          <p:cNvPr id="4" name="Slide Number Placeholder 3"/>
          <p:cNvSpPr>
            <a:spLocks noGrp="1"/>
          </p:cNvSpPr>
          <p:nvPr>
            <p:ph type="sldNum" sz="quarter" idx="10"/>
          </p:nvPr>
        </p:nvSpPr>
        <p:spPr/>
        <p:txBody>
          <a:bodyPr/>
          <a:lstStyle/>
          <a:p>
            <a:fld id="{5EAC2D2F-75D0-4BC3-B902-D8981A246282}"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Light hits more of the surface and bounces off. </a:t>
            </a:r>
            <a:endParaRPr lang="en-US" dirty="0"/>
          </a:p>
        </p:txBody>
      </p:sp>
      <p:sp>
        <p:nvSpPr>
          <p:cNvPr id="4" name="Slide Number Placeholder 3"/>
          <p:cNvSpPr>
            <a:spLocks noGrp="1"/>
          </p:cNvSpPr>
          <p:nvPr>
            <p:ph type="sldNum" sz="quarter" idx="10"/>
          </p:nvPr>
        </p:nvSpPr>
        <p:spPr/>
        <p:txBody>
          <a:bodyPr/>
          <a:lstStyle/>
          <a:p>
            <a:fld id="{1A9262E6-ED01-4147-BABE-481317BE323E}"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Rough surfaces like tree bark, have many small ridges that catch the light on the high ridge with a dark shadow behind the ridge, creating stronger variances.</a:t>
            </a:r>
          </a:p>
          <a:p>
            <a:endParaRPr lang="en-US" dirty="0"/>
          </a:p>
        </p:txBody>
      </p:sp>
      <p:sp>
        <p:nvSpPr>
          <p:cNvPr id="4" name="Slide Number Placeholder 3"/>
          <p:cNvSpPr>
            <a:spLocks noGrp="1"/>
          </p:cNvSpPr>
          <p:nvPr>
            <p:ph type="sldNum" sz="quarter" idx="10"/>
          </p:nvPr>
        </p:nvSpPr>
        <p:spPr/>
        <p:txBody>
          <a:bodyPr/>
          <a:lstStyle/>
          <a:p>
            <a:fld id="{1A9262E6-ED01-4147-BABE-481317BE323E}"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10FE5D-1A35-44AB-880B-CAE5F8E9B12C}"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70BEE-62A5-4CB8-88C9-5C8ED72BA1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10FE5D-1A35-44AB-880B-CAE5F8E9B12C}"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70BEE-62A5-4CB8-88C9-5C8ED72BA1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10FE5D-1A35-44AB-880B-CAE5F8E9B12C}"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70BEE-62A5-4CB8-88C9-5C8ED72BA1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10FE5D-1A35-44AB-880B-CAE5F8E9B12C}"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70BEE-62A5-4CB8-88C9-5C8ED72BA1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10FE5D-1A35-44AB-880B-CAE5F8E9B12C}"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70BEE-62A5-4CB8-88C9-5C8ED72BA1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10FE5D-1A35-44AB-880B-CAE5F8E9B12C}" type="datetimeFigureOut">
              <a:rPr lang="en-US" smtClean="0"/>
              <a:pPr/>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70BEE-62A5-4CB8-88C9-5C8ED72BA1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10FE5D-1A35-44AB-880B-CAE5F8E9B12C}" type="datetimeFigureOut">
              <a:rPr lang="en-US" smtClean="0"/>
              <a:pPr/>
              <a:t>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670BEE-62A5-4CB8-88C9-5C8ED72BA1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10FE5D-1A35-44AB-880B-CAE5F8E9B12C}" type="datetimeFigureOut">
              <a:rPr lang="en-US" smtClean="0"/>
              <a:pPr/>
              <a:t>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670BEE-62A5-4CB8-88C9-5C8ED72BA1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0FE5D-1A35-44AB-880B-CAE5F8E9B12C}" type="datetimeFigureOut">
              <a:rPr lang="en-US" smtClean="0"/>
              <a:pPr/>
              <a:t>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670BEE-62A5-4CB8-88C9-5C8ED72BA1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0FE5D-1A35-44AB-880B-CAE5F8E9B12C}" type="datetimeFigureOut">
              <a:rPr lang="en-US" smtClean="0"/>
              <a:pPr/>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70BEE-62A5-4CB8-88C9-5C8ED72BA1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0FE5D-1A35-44AB-880B-CAE5F8E9B12C}" type="datetimeFigureOut">
              <a:rPr lang="en-US" smtClean="0"/>
              <a:pPr/>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70BEE-62A5-4CB8-88C9-5C8ED72BA1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0FE5D-1A35-44AB-880B-CAE5F8E9B12C}" type="datetimeFigureOut">
              <a:rPr lang="en-US" smtClean="0"/>
              <a:pPr/>
              <a:t>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70BEE-62A5-4CB8-88C9-5C8ED72BA1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www.youtube.com/watch?v=JbWGusfynC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bg1"/>
                </a:solidFill>
                <a:effectLst>
                  <a:outerShdw blurRad="38100" dist="38100" dir="2700000" algn="tl">
                    <a:srgbClr val="000000">
                      <a:alpha val="43137"/>
                    </a:srgbClr>
                  </a:outerShdw>
                </a:effectLst>
              </a:rPr>
              <a:t>Texture</a:t>
            </a:r>
            <a:endParaRPr lang="en-US"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smtClean="0">
                <a:solidFill>
                  <a:schemeClr val="bg1"/>
                </a:solidFill>
                <a:effectLst>
                  <a:outerShdw blurRad="38100" dist="38100" dir="2700000" algn="tl">
                    <a:srgbClr val="000000">
                      <a:alpha val="43137"/>
                    </a:srgbClr>
                  </a:outerShdw>
                </a:effectLst>
              </a:rPr>
              <a:t>Art 3 &amp; 4</a:t>
            </a:r>
            <a:endParaRPr lang="en-US"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Create Texture</a:t>
            </a:r>
            <a:endParaRPr lang="en-US" dirty="0"/>
          </a:p>
        </p:txBody>
      </p:sp>
      <p:sp>
        <p:nvSpPr>
          <p:cNvPr id="3" name="Content Placeholder 2"/>
          <p:cNvSpPr>
            <a:spLocks noGrp="1"/>
          </p:cNvSpPr>
          <p:nvPr>
            <p:ph sz="half" idx="1"/>
          </p:nvPr>
        </p:nvSpPr>
        <p:spPr/>
        <p:txBody>
          <a:bodyPr/>
          <a:lstStyle/>
          <a:p>
            <a:r>
              <a:rPr lang="en-US" sz="3200" dirty="0" smtClean="0"/>
              <a:t>A soft surface absorbs the light, creating smooth transitions between highlights and shadows.</a:t>
            </a:r>
          </a:p>
          <a:p>
            <a:endParaRPr lang="en-US" dirty="0"/>
          </a:p>
        </p:txBody>
      </p:sp>
      <p:pic>
        <p:nvPicPr>
          <p:cNvPr id="5" name="Content Placeholder 4" descr="Cloth.jpg"/>
          <p:cNvPicPr>
            <a:picLocks noGrp="1" noChangeAspect="1"/>
          </p:cNvPicPr>
          <p:nvPr>
            <p:ph sz="half" idx="2"/>
          </p:nvPr>
        </p:nvPicPr>
        <p:blipFill>
          <a:blip r:embed="rId2" cstate="print"/>
          <a:stretch>
            <a:fillRect/>
          </a:stretch>
        </p:blipFill>
        <p:spPr>
          <a:xfrm>
            <a:off x="4648200" y="1986981"/>
            <a:ext cx="4038600" cy="3752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to Create Texture</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If the surface is rough, the light hits less of the surface or hits it in less or sporadic areas.  </a:t>
            </a:r>
          </a:p>
          <a:p>
            <a:r>
              <a:rPr lang="en-US" dirty="0" smtClean="0"/>
              <a:t>The reflected light is less, making softer variances in values.  </a:t>
            </a:r>
          </a:p>
          <a:p>
            <a:r>
              <a:rPr lang="en-US" dirty="0" smtClean="0"/>
              <a:t>The rougher the texture, the stronger the variance</a:t>
            </a:r>
            <a:endParaRPr lang="en-US" dirty="0"/>
          </a:p>
        </p:txBody>
      </p:sp>
      <p:pic>
        <p:nvPicPr>
          <p:cNvPr id="6" name="Content Placeholder 5" descr="tree bark.jpg"/>
          <p:cNvPicPr>
            <a:picLocks noGrp="1" noChangeAspect="1"/>
          </p:cNvPicPr>
          <p:nvPr>
            <p:ph sz="half" idx="2"/>
          </p:nvPr>
        </p:nvPicPr>
        <p:blipFill>
          <a:blip r:embed="rId3" cstate="print"/>
          <a:stretch>
            <a:fillRect/>
          </a:stretch>
        </p:blipFill>
        <p:spPr>
          <a:xfrm>
            <a:off x="4970264" y="1600200"/>
            <a:ext cx="3394472"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Sketch</a:t>
            </a:r>
            <a:endParaRPr lang="en-US" dirty="0"/>
          </a:p>
        </p:txBody>
      </p:sp>
      <p:sp>
        <p:nvSpPr>
          <p:cNvPr id="3" name="Content Placeholder 2"/>
          <p:cNvSpPr>
            <a:spLocks noGrp="1"/>
          </p:cNvSpPr>
          <p:nvPr>
            <p:ph sz="half" idx="1"/>
          </p:nvPr>
        </p:nvSpPr>
        <p:spPr/>
        <p:txBody>
          <a:bodyPr/>
          <a:lstStyle/>
          <a:p>
            <a:r>
              <a:rPr lang="en-US" dirty="0" smtClean="0"/>
              <a:t>Draw </a:t>
            </a:r>
            <a:r>
              <a:rPr lang="en-US" dirty="0" smtClean="0"/>
              <a:t>an</a:t>
            </a:r>
            <a:r>
              <a:rPr lang="en-US" dirty="0" smtClean="0"/>
              <a:t> </a:t>
            </a:r>
            <a:r>
              <a:rPr lang="en-US" dirty="0"/>
              <a:t>object with </a:t>
            </a:r>
            <a:r>
              <a:rPr lang="en-US" dirty="0" smtClean="0"/>
              <a:t>an invented or unnatural</a:t>
            </a:r>
            <a:r>
              <a:rPr lang="en-US" dirty="0" smtClean="0"/>
              <a:t> </a:t>
            </a:r>
            <a:r>
              <a:rPr lang="en-US" dirty="0"/>
              <a:t>texture</a:t>
            </a:r>
          </a:p>
        </p:txBody>
      </p:sp>
      <p:pic>
        <p:nvPicPr>
          <p:cNvPr id="5" name="Content Placeholder 4" descr="texture bird.jpg"/>
          <p:cNvPicPr>
            <a:picLocks noGrp="1" noChangeAspect="1"/>
          </p:cNvPicPr>
          <p:nvPr>
            <p:ph sz="half" idx="2"/>
          </p:nvPr>
        </p:nvPicPr>
        <p:blipFill>
          <a:blip r:embed="rId2" cstate="print"/>
          <a:stretch>
            <a:fillRect/>
          </a:stretch>
        </p:blipFill>
        <p:spPr>
          <a:xfrm>
            <a:off x="5029200" y="1371600"/>
            <a:ext cx="3219450" cy="4624549"/>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normAutofit/>
          </a:bodyPr>
          <a:lstStyle/>
          <a:p>
            <a:r>
              <a:rPr lang="en-US" dirty="0"/>
              <a:t>Texture</a:t>
            </a:r>
          </a:p>
          <a:p>
            <a:r>
              <a:rPr lang="en-US" dirty="0" smtClean="0"/>
              <a:t>Actual Texture </a:t>
            </a:r>
          </a:p>
          <a:p>
            <a:r>
              <a:rPr lang="en-US" dirty="0" smtClean="0"/>
              <a:t>Simulated Texture </a:t>
            </a:r>
          </a:p>
          <a:p>
            <a:r>
              <a:rPr lang="en-US" dirty="0" smtClean="0"/>
              <a:t>Invented textures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Texture</a:t>
            </a:r>
            <a:endParaRPr lang="en-US" dirty="0"/>
          </a:p>
        </p:txBody>
      </p:sp>
      <p:sp>
        <p:nvSpPr>
          <p:cNvPr id="3" name="Content Placeholder 2"/>
          <p:cNvSpPr>
            <a:spLocks noGrp="1"/>
          </p:cNvSpPr>
          <p:nvPr>
            <p:ph idx="1"/>
          </p:nvPr>
        </p:nvSpPr>
        <p:spPr/>
        <p:txBody>
          <a:bodyPr/>
          <a:lstStyle/>
          <a:p>
            <a:r>
              <a:rPr lang="en-US" dirty="0" smtClean="0"/>
              <a:t>The way the surface of an object feels</a:t>
            </a:r>
          </a:p>
          <a:p>
            <a:r>
              <a:rPr lang="en-US" dirty="0" smtClean="0"/>
              <a:t>Rough, smooth, grainy, slick, and gritty</a:t>
            </a:r>
            <a:endParaRPr lang="en-US" dirty="0"/>
          </a:p>
        </p:txBody>
      </p:sp>
      <p:pic>
        <p:nvPicPr>
          <p:cNvPr id="4" name="Picture 3" descr="toad3.GIF"/>
          <p:cNvPicPr>
            <a:picLocks noChangeAspect="1"/>
          </p:cNvPicPr>
          <p:nvPr/>
        </p:nvPicPr>
        <p:blipFill>
          <a:blip r:embed="rId2" cstate="print"/>
          <a:stretch>
            <a:fillRect/>
          </a:stretch>
        </p:blipFill>
        <p:spPr>
          <a:xfrm>
            <a:off x="4495800" y="3124200"/>
            <a:ext cx="3810000" cy="2914650"/>
          </a:xfrm>
          <a:prstGeom prst="rect">
            <a:avLst/>
          </a:prstGeom>
        </p:spPr>
      </p:pic>
      <p:pic>
        <p:nvPicPr>
          <p:cNvPr id="5" name="Picture 4" descr="Soft fennec-fox-morocco_68263_990x742.jpg"/>
          <p:cNvPicPr>
            <a:picLocks noChangeAspect="1"/>
          </p:cNvPicPr>
          <p:nvPr/>
        </p:nvPicPr>
        <p:blipFill>
          <a:blip r:embed="rId3" cstate="print"/>
          <a:stretch>
            <a:fillRect/>
          </a:stretch>
        </p:blipFill>
        <p:spPr>
          <a:xfrm>
            <a:off x="381000" y="2819400"/>
            <a:ext cx="4572000" cy="342669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Texture</a:t>
            </a:r>
            <a:endParaRPr lang="en-US" dirty="0"/>
          </a:p>
        </p:txBody>
      </p:sp>
      <p:sp>
        <p:nvSpPr>
          <p:cNvPr id="4" name="Content Placeholder 3"/>
          <p:cNvSpPr>
            <a:spLocks noGrp="1"/>
          </p:cNvSpPr>
          <p:nvPr>
            <p:ph sz="half" idx="1"/>
          </p:nvPr>
        </p:nvSpPr>
        <p:spPr/>
        <p:txBody>
          <a:bodyPr/>
          <a:lstStyle/>
          <a:p>
            <a:r>
              <a:rPr lang="en-US" dirty="0" smtClean="0"/>
              <a:t>Textures of real objects you can touch</a:t>
            </a:r>
          </a:p>
          <a:p>
            <a:endParaRPr lang="en-US" dirty="0"/>
          </a:p>
          <a:p>
            <a:r>
              <a:rPr lang="en-US" dirty="0" smtClean="0"/>
              <a:t>Textures of plants and animals has function</a:t>
            </a:r>
            <a:endParaRPr lang="en-US" dirty="0"/>
          </a:p>
        </p:txBody>
      </p:sp>
      <p:pic>
        <p:nvPicPr>
          <p:cNvPr id="6" name="Content Placeholder 5" descr="small-frog-fern-678364-xl.jpg"/>
          <p:cNvPicPr>
            <a:picLocks noGrp="1" noChangeAspect="1"/>
          </p:cNvPicPr>
          <p:nvPr>
            <p:ph sz="half" idx="2"/>
          </p:nvPr>
        </p:nvPicPr>
        <p:blipFill>
          <a:blip r:embed="rId3" cstate="print"/>
          <a:stretch>
            <a:fillRect/>
          </a:stretch>
        </p:blipFill>
        <p:spPr>
          <a:xfrm>
            <a:off x="4648200" y="2247741"/>
            <a:ext cx="4038600" cy="323088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Texture in Art</a:t>
            </a:r>
            <a:endParaRPr lang="en-US" dirty="0"/>
          </a:p>
        </p:txBody>
      </p:sp>
      <p:sp>
        <p:nvSpPr>
          <p:cNvPr id="4" name="Content Placeholder 3"/>
          <p:cNvSpPr>
            <a:spLocks noGrp="1"/>
          </p:cNvSpPr>
          <p:nvPr>
            <p:ph sz="half" idx="1"/>
          </p:nvPr>
        </p:nvSpPr>
        <p:spPr/>
        <p:txBody>
          <a:bodyPr/>
          <a:lstStyle/>
          <a:p>
            <a:r>
              <a:rPr lang="en-US" dirty="0" smtClean="0"/>
              <a:t>Simulated : to look like real life</a:t>
            </a:r>
          </a:p>
          <a:p>
            <a:r>
              <a:rPr lang="en-US" dirty="0" smtClean="0"/>
              <a:t>Invented : Textures not intended to resemble textures you find in real life</a:t>
            </a:r>
          </a:p>
          <a:p>
            <a:endParaRPr lang="en-US" dirty="0"/>
          </a:p>
          <a:p>
            <a:pPr>
              <a:buNone/>
            </a:pPr>
            <a:endParaRPr lang="en-US" dirty="0" smtClean="0"/>
          </a:p>
          <a:p>
            <a:r>
              <a:rPr lang="en-US" sz="1800" dirty="0" smtClean="0"/>
              <a:t>Michel</a:t>
            </a:r>
            <a:r>
              <a:rPr lang="en-US" sz="1800" baseline="0" dirty="0" smtClean="0"/>
              <a:t> </a:t>
            </a:r>
            <a:r>
              <a:rPr lang="en-US" sz="1800" baseline="0" dirty="0" err="1" smtClean="0"/>
              <a:t>Sittow</a:t>
            </a:r>
            <a:r>
              <a:rPr lang="en-US" sz="1800" baseline="0" dirty="0" smtClean="0"/>
              <a:t>, Portrait of Diego de Guevara 1515-1518</a:t>
            </a:r>
            <a:endParaRPr lang="en-US" sz="1800" dirty="0" smtClean="0"/>
          </a:p>
          <a:p>
            <a:endParaRPr lang="en-US" dirty="0"/>
          </a:p>
        </p:txBody>
      </p:sp>
      <p:pic>
        <p:nvPicPr>
          <p:cNvPr id="6" name="Picture 2"/>
          <p:cNvPicPr>
            <a:picLocks noGrp="1" noChangeAspect="1" noChangeArrowheads="1"/>
          </p:cNvPicPr>
          <p:nvPr>
            <p:ph sz="half" idx="2"/>
          </p:nvPr>
        </p:nvPicPr>
        <p:blipFill>
          <a:blip r:embed="rId3" cstate="print"/>
          <a:srcRect l="20126" t="25255" r="59466" b="23630"/>
          <a:stretch>
            <a:fillRect/>
          </a:stretch>
        </p:blipFill>
        <p:spPr bwMode="auto">
          <a:xfrm>
            <a:off x="4648200" y="1295400"/>
            <a:ext cx="3657600" cy="515056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Invented Texture</a:t>
            </a:r>
            <a:endParaRPr lang="en-US" dirty="0"/>
          </a:p>
        </p:txBody>
      </p:sp>
      <p:sp>
        <p:nvSpPr>
          <p:cNvPr id="4" name="Content Placeholder 3"/>
          <p:cNvSpPr>
            <a:spLocks noGrp="1"/>
          </p:cNvSpPr>
          <p:nvPr>
            <p:ph sz="half" idx="1"/>
          </p:nvPr>
        </p:nvSpPr>
        <p:spPr/>
        <p:txBody>
          <a:bodyPr/>
          <a:lstStyle/>
          <a:p>
            <a:endParaRPr lang="en-US" dirty="0"/>
          </a:p>
        </p:txBody>
      </p:sp>
      <p:pic>
        <p:nvPicPr>
          <p:cNvPr id="7" name="Content Placeholder 6" descr="Invented Textures1.jpg"/>
          <p:cNvPicPr>
            <a:picLocks noGrp="1" noChangeAspect="1"/>
          </p:cNvPicPr>
          <p:nvPr>
            <p:ph sz="half" idx="2"/>
          </p:nvPr>
        </p:nvPicPr>
        <p:blipFill>
          <a:blip r:embed="rId2" cstate="print"/>
          <a:stretch>
            <a:fillRect/>
          </a:stretch>
        </p:blipFill>
        <p:spPr>
          <a:xfrm>
            <a:off x="4648200" y="1219200"/>
            <a:ext cx="3640836" cy="529647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Edouard</a:t>
            </a:r>
            <a:r>
              <a:rPr lang="en-US" dirty="0" smtClean="0"/>
              <a:t> </a:t>
            </a:r>
            <a:r>
              <a:rPr lang="en-US" dirty="0" err="1" smtClean="0"/>
              <a:t>Manet</a:t>
            </a:r>
            <a:r>
              <a:rPr lang="en-US" dirty="0" smtClean="0"/>
              <a:t> </a:t>
            </a:r>
            <a:endParaRPr lang="en-US" dirty="0"/>
          </a:p>
        </p:txBody>
      </p:sp>
      <p:sp>
        <p:nvSpPr>
          <p:cNvPr id="3" name="Content Placeholder 2"/>
          <p:cNvSpPr>
            <a:spLocks noGrp="1"/>
          </p:cNvSpPr>
          <p:nvPr>
            <p:ph sz="half" idx="1"/>
          </p:nvPr>
        </p:nvSpPr>
        <p:spPr/>
        <p:txBody>
          <a:bodyPr/>
          <a:lstStyle/>
          <a:p>
            <a:r>
              <a:rPr lang="en-US" dirty="0" smtClean="0"/>
              <a:t>Describe the textures in this painting.</a:t>
            </a:r>
            <a:endParaRPr lang="en-US" dirty="0"/>
          </a:p>
        </p:txBody>
      </p:sp>
      <p:pic>
        <p:nvPicPr>
          <p:cNvPr id="5" name="Content Placeholder 4" descr="Edouard Manet's Oysters.jpg"/>
          <p:cNvPicPr>
            <a:picLocks noGrp="1" noChangeAspect="1"/>
          </p:cNvPicPr>
          <p:nvPr>
            <p:ph sz="half" idx="2"/>
          </p:nvPr>
        </p:nvPicPr>
        <p:blipFill>
          <a:blip r:embed="rId2" cstate="print"/>
          <a:stretch>
            <a:fillRect/>
          </a:stretch>
        </p:blipFill>
        <p:spPr>
          <a:xfrm>
            <a:off x="4497086" y="1524000"/>
            <a:ext cx="4215114" cy="35052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Michelangelo</a:t>
            </a:r>
            <a:endParaRPr lang="en-US" dirty="0"/>
          </a:p>
        </p:txBody>
      </p:sp>
      <p:pic>
        <p:nvPicPr>
          <p:cNvPr id="5" name="Content Placeholder 4" descr="Michael Angelo 1pieta1.jpg"/>
          <p:cNvPicPr>
            <a:picLocks noGrp="1" noChangeAspect="1"/>
          </p:cNvPicPr>
          <p:nvPr>
            <p:ph sz="half" idx="1"/>
          </p:nvPr>
        </p:nvPicPr>
        <p:blipFill>
          <a:blip r:embed="rId3" cstate="print"/>
          <a:stretch>
            <a:fillRect/>
          </a:stretch>
        </p:blipFill>
        <p:spPr>
          <a:xfrm>
            <a:off x="571500" y="1958181"/>
            <a:ext cx="3810000" cy="3810000"/>
          </a:xfrm>
        </p:spPr>
      </p:pic>
      <p:sp>
        <p:nvSpPr>
          <p:cNvPr id="4" name="Content Placeholder 3"/>
          <p:cNvSpPr>
            <a:spLocks noGrp="1"/>
          </p:cNvSpPr>
          <p:nvPr>
            <p:ph sz="half" idx="2"/>
          </p:nvPr>
        </p:nvSpPr>
        <p:spPr/>
        <p:txBody>
          <a:bodyPr/>
          <a:lstStyle/>
          <a:p>
            <a:r>
              <a:rPr lang="en-US" dirty="0" smtClean="0"/>
              <a:t>Pieta means pity or compassion</a:t>
            </a:r>
          </a:p>
          <a:p>
            <a:r>
              <a:rPr lang="en-US" dirty="0" smtClean="0"/>
              <a:t>Michelangelo was in his 20s when he created this</a:t>
            </a:r>
          </a:p>
          <a:p>
            <a:r>
              <a:rPr lang="en-US" dirty="0" smtClean="0"/>
              <a:t>The only sculpture he ever signed.</a:t>
            </a:r>
          </a:p>
          <a:p>
            <a:endParaRPr lang="en-US" dirty="0"/>
          </a:p>
          <a:p>
            <a:r>
              <a:rPr lang="en-US" dirty="0" smtClean="0">
                <a:hlinkClick r:id="rId4"/>
              </a:rPr>
              <a:t>Kahn Academy Analysis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Create Texture</a:t>
            </a:r>
            <a:endParaRPr lang="en-US" dirty="0"/>
          </a:p>
        </p:txBody>
      </p:sp>
      <p:sp>
        <p:nvSpPr>
          <p:cNvPr id="3" name="Content Placeholder 2"/>
          <p:cNvSpPr>
            <a:spLocks noGrp="1"/>
          </p:cNvSpPr>
          <p:nvPr>
            <p:ph sz="half" idx="1"/>
          </p:nvPr>
        </p:nvSpPr>
        <p:spPr/>
        <p:txBody>
          <a:bodyPr>
            <a:normAutofit/>
          </a:bodyPr>
          <a:lstStyle/>
          <a:p>
            <a:pPr fontAlgn="base"/>
            <a:r>
              <a:rPr lang="en-US" sz="3200" dirty="0" smtClean="0"/>
              <a:t>A hard, smooth surface is highly reflective. </a:t>
            </a:r>
          </a:p>
          <a:p>
            <a:pPr fontAlgn="base"/>
            <a:r>
              <a:rPr lang="en-US" sz="3200" dirty="0" smtClean="0"/>
              <a:t>This creates sharp, crisp edges and stronger contrasts of light and dark values.</a:t>
            </a:r>
          </a:p>
          <a:p>
            <a:endParaRPr lang="en-US" dirty="0"/>
          </a:p>
        </p:txBody>
      </p:sp>
      <p:pic>
        <p:nvPicPr>
          <p:cNvPr id="5" name="Content Placeholder 4" descr="glassware.jpg"/>
          <p:cNvPicPr>
            <a:picLocks noGrp="1" noChangeAspect="1"/>
          </p:cNvPicPr>
          <p:nvPr>
            <p:ph sz="half" idx="2"/>
          </p:nvPr>
        </p:nvPicPr>
        <p:blipFill>
          <a:blip r:embed="rId3" cstate="print"/>
          <a:stretch>
            <a:fillRect/>
          </a:stretch>
        </p:blipFill>
        <p:spPr>
          <a:xfrm>
            <a:off x="5029200" y="1371600"/>
            <a:ext cx="3286654" cy="4929981"/>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358</Words>
  <Application>Microsoft Office PowerPoint</Application>
  <PresentationFormat>On-screen Show (4:3)</PresentationFormat>
  <Paragraphs>54</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Texture</vt:lpstr>
      <vt:lpstr>Vocabulary</vt:lpstr>
      <vt:lpstr>Texture</vt:lpstr>
      <vt:lpstr>Actual Texture</vt:lpstr>
      <vt:lpstr>Texture in Art</vt:lpstr>
      <vt:lpstr>Invented Texture</vt:lpstr>
      <vt:lpstr>Edouard Manet </vt:lpstr>
      <vt:lpstr>Michelangelo</vt:lpstr>
      <vt:lpstr>How to Create Texture</vt:lpstr>
      <vt:lpstr>How to Create Texture</vt:lpstr>
      <vt:lpstr>How to Create Texture</vt:lpstr>
      <vt:lpstr>Weekly Sketch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Texture</dc:title>
  <dc:creator>landrew</dc:creator>
  <cp:lastModifiedBy>landrew</cp:lastModifiedBy>
  <cp:revision>9</cp:revision>
  <dcterms:created xsi:type="dcterms:W3CDTF">2014-02-01T20:57:15Z</dcterms:created>
  <dcterms:modified xsi:type="dcterms:W3CDTF">2014-02-03T14:06:29Z</dcterms:modified>
</cp:coreProperties>
</file>