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7" r:id="rId4"/>
    <p:sldId id="268" r:id="rId5"/>
    <p:sldId id="269" r:id="rId6"/>
    <p:sldId id="270" r:id="rId7"/>
    <p:sldId id="272" r:id="rId8"/>
    <p:sldId id="271" r:id="rId9"/>
    <p:sldId id="276" r:id="rId10"/>
    <p:sldId id="277" r:id="rId11"/>
    <p:sldId id="275" r:id="rId12"/>
    <p:sldId id="259" r:id="rId13"/>
    <p:sldId id="260" r:id="rId14"/>
    <p:sldId id="261" r:id="rId15"/>
    <p:sldId id="262" r:id="rId16"/>
    <p:sldId id="263" r:id="rId17"/>
    <p:sldId id="264" r:id="rId18"/>
    <p:sldId id="265"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E51AD-D589-49CF-8CF6-A492B88C1314}" type="datetimeFigureOut">
              <a:rPr lang="en-US" smtClean="0"/>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9532C-149F-484B-88FE-3800B129439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Kathe</a:t>
            </a:r>
            <a:r>
              <a:rPr lang="en-US" dirty="0" smtClean="0"/>
              <a:t> </a:t>
            </a:r>
            <a:r>
              <a:rPr lang="en-US" dirty="0" err="1" smtClean="0"/>
              <a:t>Kollowitz</a:t>
            </a:r>
            <a:r>
              <a:rPr lang="en-US" dirty="0" smtClean="0"/>
              <a:t> Self Portrait </a:t>
            </a:r>
            <a:r>
              <a:rPr lang="en-US" dirty="0" smtClean="0"/>
              <a:t>1924</a:t>
            </a:r>
          </a:p>
        </p:txBody>
      </p:sp>
      <p:sp>
        <p:nvSpPr>
          <p:cNvPr id="4" name="Slide Number Placeholder 3"/>
          <p:cNvSpPr>
            <a:spLocks noGrp="1"/>
          </p:cNvSpPr>
          <p:nvPr>
            <p:ph type="sldNum" sz="quarter" idx="10"/>
          </p:nvPr>
        </p:nvSpPr>
        <p:spPr/>
        <p:txBody>
          <a:bodyPr/>
          <a:lstStyle/>
          <a:p>
            <a:fld id="{8A5AB976-7DF5-4EAF-873A-385FB2ACCF91}"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memorial wanted to emphasize</a:t>
            </a:r>
            <a:r>
              <a:rPr lang="en-US" baseline="0" dirty="0" smtClean="0"/>
              <a:t> place, a moment in time, and the passage of time. How have they achieved this goal?</a:t>
            </a:r>
          </a:p>
          <a:p>
            <a:r>
              <a:rPr lang="en-US" baseline="0" dirty="0" smtClean="0"/>
              <a:t>How does the design and use of space help achieve this? Or achieve an emotional response?</a:t>
            </a:r>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Warm Colors come forward and Cool Colors</a:t>
            </a:r>
            <a:r>
              <a:rPr lang="en-US" baseline="0" dirty="0" smtClean="0"/>
              <a:t> Recede</a:t>
            </a:r>
            <a:endParaRPr lang="en-US" dirty="0"/>
          </a:p>
        </p:txBody>
      </p:sp>
      <p:sp>
        <p:nvSpPr>
          <p:cNvPr id="4" name="Slide Number Placeholder 3"/>
          <p:cNvSpPr>
            <a:spLocks noGrp="1"/>
          </p:cNvSpPr>
          <p:nvPr>
            <p:ph type="sldNum" sz="quarter" idx="10"/>
          </p:nvPr>
        </p:nvSpPr>
        <p:spPr/>
        <p:txBody>
          <a:bodyPr/>
          <a:lstStyle/>
          <a:p>
            <a:fld id="{3779532C-149F-484B-88FE-3800B1294396}" type="slidenum">
              <a:rPr lang="en-US" smtClean="0"/>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Homer’s original- We see entire school room</a:t>
            </a:r>
          </a:p>
          <a:p>
            <a:r>
              <a:rPr lang="en-US" baseline="0" dirty="0" smtClean="0"/>
              <a:t>Teacher is largest = most important</a:t>
            </a:r>
          </a:p>
          <a:p>
            <a:r>
              <a:rPr lang="en-US" baseline="0" dirty="0" smtClean="0"/>
              <a:t>All people are somewhat small in whole room so they are relatively far away.</a:t>
            </a:r>
          </a:p>
          <a:p>
            <a:r>
              <a:rPr lang="en-US" baseline="0" dirty="0" smtClean="0"/>
              <a:t>How does framing the child on the left change the story? Is it more or less interesting?</a:t>
            </a:r>
            <a:endParaRPr lang="en-US" dirty="0"/>
          </a:p>
        </p:txBody>
      </p:sp>
      <p:sp>
        <p:nvSpPr>
          <p:cNvPr id="4" name="Slide Number Placeholder 3"/>
          <p:cNvSpPr>
            <a:spLocks noGrp="1"/>
          </p:cNvSpPr>
          <p:nvPr>
            <p:ph type="sldNum" sz="quarter" idx="10"/>
          </p:nvPr>
        </p:nvSpPr>
        <p:spPr/>
        <p:txBody>
          <a:bodyPr/>
          <a:lstStyle/>
          <a:p>
            <a:fld id="{3779532C-149F-484B-88FE-3800B1294396}" type="slidenum">
              <a:rPr lang="en-US" smtClean="0"/>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Sculpture is designed and created to be seen from all angles, or in the round. Artists want to simulate movement or visual movement. They lead your eye around the sculpture with curved or diagonal</a:t>
            </a:r>
            <a:r>
              <a:rPr lang="en-US" baseline="0" dirty="0" smtClean="0"/>
              <a:t> lines.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holes or space in Hepworth’s sculptures are just as import as the material or mass. Agree or Disagree?</a:t>
            </a:r>
          </a:p>
          <a:p>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Alexander</a:t>
            </a:r>
            <a:r>
              <a:rPr lang="en-US" baseline="0" dirty="0" smtClean="0"/>
              <a:t> Calder created the Mobile in bottom left just before his death in 1976. At first he planned to add small motors to the sculpture so it would move but after measuring the air currents, he found there is enough! It will move!</a:t>
            </a:r>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1995- truck with explosives blew up the Alfred P. </a:t>
            </a:r>
            <a:r>
              <a:rPr lang="en-US" dirty="0" err="1" smtClean="0"/>
              <a:t>Murrah</a:t>
            </a:r>
            <a:r>
              <a:rPr lang="en-US" dirty="0" smtClean="0"/>
              <a:t> Federal Building. 168 innocent</a:t>
            </a:r>
            <a:r>
              <a:rPr lang="en-US" baseline="0" dirty="0" smtClean="0"/>
              <a:t> people, including 19 children in a daycare center, died.</a:t>
            </a:r>
          </a:p>
          <a:p>
            <a:r>
              <a:rPr lang="en-US" baseline="0" dirty="0" smtClean="0"/>
              <a:t>Designing for a memorial carries a lot of weight. The memorial needs to meet the needs of survivors, victim’s families, city planners, local business and the public. </a:t>
            </a:r>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Memorial</a:t>
            </a:r>
            <a:r>
              <a:rPr lang="en-US" baseline="0" dirty="0" smtClean="0"/>
              <a:t> consists of two gates, one displaying the time 9:01 the moment before the explosion, and the other 9:03 the moment the city was changed forever.</a:t>
            </a:r>
          </a:p>
        </p:txBody>
      </p:sp>
      <p:sp>
        <p:nvSpPr>
          <p:cNvPr id="4" name="Slide Number Placeholder 3"/>
          <p:cNvSpPr>
            <a:spLocks noGrp="1"/>
          </p:cNvSpPr>
          <p:nvPr>
            <p:ph type="sldNum" sz="quarter" idx="10"/>
          </p:nvPr>
        </p:nvSpPr>
        <p:spPr/>
        <p:txBody>
          <a:bodyPr/>
          <a:lstStyle/>
          <a:p>
            <a:fld id="{8A5AB976-7DF5-4EAF-873A-385FB2ACCF91}"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168 empty chairs representing each individual lost. They are arranged in 9 rows representing the 9 floors on which the victims worked or visited</a:t>
            </a:r>
            <a:endParaRPr lang="en-US" dirty="0" smtClean="0"/>
          </a:p>
          <a:p>
            <a:endParaRPr lang="en-US" dirty="0"/>
          </a:p>
        </p:txBody>
      </p:sp>
      <p:sp>
        <p:nvSpPr>
          <p:cNvPr id="4" name="Slide Number Placeholder 3"/>
          <p:cNvSpPr>
            <a:spLocks noGrp="1"/>
          </p:cNvSpPr>
          <p:nvPr>
            <p:ph type="sldNum" sz="quarter" idx="10"/>
          </p:nvPr>
        </p:nvSpPr>
        <p:spPr/>
        <p:txBody>
          <a:bodyPr/>
          <a:lstStyle/>
          <a:p>
            <a:fld id="{8A5AB976-7DF5-4EAF-873A-385FB2ACCF91}"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0E3794-87A5-4532-A55E-E499BB242DE7}"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EBCE4-A4D6-42F6-90B1-2283489A77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E3794-87A5-4532-A55E-E499BB242DE7}"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EBCE4-A4D6-42F6-90B1-2283489A77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E3794-87A5-4532-A55E-E499BB242DE7}"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EBCE4-A4D6-42F6-90B1-2283489A77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E3794-87A5-4532-A55E-E499BB242DE7}"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EBCE4-A4D6-42F6-90B1-2283489A77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E3794-87A5-4532-A55E-E499BB242DE7}"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EBCE4-A4D6-42F6-90B1-2283489A77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E3794-87A5-4532-A55E-E499BB242DE7}"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EBCE4-A4D6-42F6-90B1-2283489A77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0E3794-87A5-4532-A55E-E499BB242DE7}"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EBCE4-A4D6-42F6-90B1-2283489A77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E3794-87A5-4532-A55E-E499BB242DE7}" type="datetimeFigureOut">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EEBCE4-A4D6-42F6-90B1-2283489A77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E3794-87A5-4532-A55E-E499BB242DE7}"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EEBCE4-A4D6-42F6-90B1-2283489A77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E3794-87A5-4532-A55E-E499BB242DE7}"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EBCE4-A4D6-42F6-90B1-2283489A77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E3794-87A5-4532-A55E-E499BB242DE7}"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EBCE4-A4D6-42F6-90B1-2283489A77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E3794-87A5-4532-A55E-E499BB242DE7}" type="datetimeFigureOut">
              <a:rPr lang="en-US" smtClean="0"/>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EBCE4-A4D6-42F6-90B1-2283489A77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Space </a:t>
            </a:r>
            <a:endParaRPr lang="en-US" dirty="0"/>
          </a:p>
        </p:txBody>
      </p:sp>
      <p:sp>
        <p:nvSpPr>
          <p:cNvPr id="3" name="Subtitle 2"/>
          <p:cNvSpPr>
            <a:spLocks noGrp="1"/>
          </p:cNvSpPr>
          <p:nvPr>
            <p:ph type="subTitle" idx="1"/>
          </p:nvPr>
        </p:nvSpPr>
        <p:spPr/>
        <p:txBody>
          <a:bodyPr/>
          <a:lstStyle/>
          <a:p>
            <a:r>
              <a:rPr lang="en-US" smtClean="0"/>
              <a:t>Art 3/4</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a:t>
            </a:r>
            <a:endParaRPr lang="en-US" dirty="0"/>
          </a:p>
        </p:txBody>
      </p:sp>
      <p:pic>
        <p:nvPicPr>
          <p:cNvPr id="6" name="Content Placeholder 5" descr="Homer The Country School.jpg"/>
          <p:cNvPicPr>
            <a:picLocks noGrp="1" noChangeAspect="1"/>
          </p:cNvPicPr>
          <p:nvPr>
            <p:ph sz="half" idx="1"/>
          </p:nvPr>
        </p:nvPicPr>
        <p:blipFill>
          <a:blip r:embed="rId3" cstate="print"/>
          <a:srcRect l="33129" t="38711" r="49693" b="15942"/>
          <a:stretch>
            <a:fillRect/>
          </a:stretch>
        </p:blipFill>
        <p:spPr>
          <a:xfrm>
            <a:off x="838200" y="1828800"/>
            <a:ext cx="2743200" cy="4016829"/>
          </a:xfrm>
        </p:spPr>
      </p:pic>
      <p:pic>
        <p:nvPicPr>
          <p:cNvPr id="9" name="Content Placeholder 8" descr="Homer The Country School.jpg"/>
          <p:cNvPicPr>
            <a:picLocks noGrp="1" noChangeAspect="1"/>
          </p:cNvPicPr>
          <p:nvPr>
            <p:ph sz="half" idx="2"/>
          </p:nvPr>
        </p:nvPicPr>
        <p:blipFill>
          <a:blip r:embed="rId3" cstate="print"/>
          <a:stretch>
            <a:fillRect/>
          </a:stretch>
        </p:blipFill>
        <p:spPr>
          <a:xfrm>
            <a:off x="3886200" y="2286000"/>
            <a:ext cx="4945487" cy="2743200"/>
          </a:xfrm>
        </p:spPr>
      </p:pic>
      <p:sp>
        <p:nvSpPr>
          <p:cNvPr id="10" name="TextBox 9"/>
          <p:cNvSpPr txBox="1"/>
          <p:nvPr/>
        </p:nvSpPr>
        <p:spPr>
          <a:xfrm>
            <a:off x="4800600" y="5105400"/>
            <a:ext cx="3733800" cy="369332"/>
          </a:xfrm>
          <a:prstGeom prst="rect">
            <a:avLst/>
          </a:prstGeom>
          <a:noFill/>
        </p:spPr>
        <p:txBody>
          <a:bodyPr wrap="square" rtlCol="0">
            <a:spAutoFit/>
          </a:bodyPr>
          <a:lstStyle/>
          <a:p>
            <a:r>
              <a:rPr lang="en-US" dirty="0" smtClean="0"/>
              <a:t>Winslow Homer, The Country School</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Evaluate</a:t>
            </a:r>
            <a:endParaRPr lang="en-US" dirty="0"/>
          </a:p>
        </p:txBody>
      </p:sp>
      <p:pic>
        <p:nvPicPr>
          <p:cNvPr id="4" name="Content Placeholder 3" descr="My Backyard, OKeefe.jpg"/>
          <p:cNvPicPr>
            <a:picLocks noGrp="1" noChangeAspect="1"/>
          </p:cNvPicPr>
          <p:nvPr>
            <p:ph sz="half" idx="1"/>
          </p:nvPr>
        </p:nvPicPr>
        <p:blipFill>
          <a:blip r:embed="rId2" cstate="print"/>
          <a:stretch>
            <a:fillRect/>
          </a:stretch>
        </p:blipFill>
        <p:spPr>
          <a:xfrm>
            <a:off x="457200" y="1524000"/>
            <a:ext cx="4038600" cy="2573690"/>
          </a:xfrm>
        </p:spPr>
      </p:pic>
      <p:pic>
        <p:nvPicPr>
          <p:cNvPr id="7" name="Content Placeholder 6" descr="Homer The Country School.jpg"/>
          <p:cNvPicPr>
            <a:picLocks noGrp="1" noChangeAspect="1"/>
          </p:cNvPicPr>
          <p:nvPr>
            <p:ph sz="half" idx="2"/>
          </p:nvPr>
        </p:nvPicPr>
        <p:blipFill>
          <a:blip r:embed="rId3" cstate="print"/>
          <a:stretch>
            <a:fillRect/>
          </a:stretch>
        </p:blipFill>
        <p:spPr>
          <a:xfrm>
            <a:off x="4724400" y="1600200"/>
            <a:ext cx="4038600" cy="2240161"/>
          </a:xfrm>
        </p:spPr>
      </p:pic>
      <p:pic>
        <p:nvPicPr>
          <p:cNvPr id="8" name="Picture 7" descr="Hans Hofmann The Golden Wall.jpg"/>
          <p:cNvPicPr>
            <a:picLocks noChangeAspect="1"/>
          </p:cNvPicPr>
          <p:nvPr/>
        </p:nvPicPr>
        <p:blipFill>
          <a:blip r:embed="rId4" cstate="print"/>
          <a:stretch>
            <a:fillRect/>
          </a:stretch>
        </p:blipFill>
        <p:spPr>
          <a:xfrm>
            <a:off x="4724400" y="4038600"/>
            <a:ext cx="2975858" cy="2514600"/>
          </a:xfrm>
          <a:prstGeom prst="rect">
            <a:avLst/>
          </a:prstGeom>
        </p:spPr>
      </p:pic>
      <p:sp>
        <p:nvSpPr>
          <p:cNvPr id="9" name="TextBox 8"/>
          <p:cNvSpPr txBox="1"/>
          <p:nvPr/>
        </p:nvSpPr>
        <p:spPr>
          <a:xfrm>
            <a:off x="381000" y="4272677"/>
            <a:ext cx="4038600" cy="2585323"/>
          </a:xfrm>
          <a:prstGeom prst="rect">
            <a:avLst/>
          </a:prstGeom>
          <a:noFill/>
        </p:spPr>
        <p:txBody>
          <a:bodyPr wrap="square" rtlCol="0">
            <a:spAutoFit/>
          </a:bodyPr>
          <a:lstStyle/>
          <a:p>
            <a:r>
              <a:rPr lang="en-US" sz="2400" dirty="0" smtClean="0"/>
              <a:t>How well do each of these works use:</a:t>
            </a:r>
          </a:p>
          <a:p>
            <a:pPr>
              <a:buFontTx/>
              <a:buChar char="-"/>
            </a:pPr>
            <a:r>
              <a:rPr lang="en-US" sz="2400" dirty="0" smtClean="0"/>
              <a:t>overlap</a:t>
            </a:r>
          </a:p>
          <a:p>
            <a:pPr>
              <a:buFontTx/>
              <a:buChar char="-"/>
            </a:pPr>
            <a:r>
              <a:rPr lang="en-US" sz="2400" dirty="0" smtClean="0"/>
              <a:t>high </a:t>
            </a:r>
            <a:r>
              <a:rPr lang="en-US" sz="2400" dirty="0" smtClean="0"/>
              <a:t>low </a:t>
            </a:r>
            <a:r>
              <a:rPr lang="en-US" sz="2400" dirty="0" smtClean="0"/>
              <a:t>placement</a:t>
            </a:r>
          </a:p>
          <a:p>
            <a:pPr>
              <a:buFontTx/>
              <a:buChar char="-"/>
            </a:pPr>
            <a:r>
              <a:rPr lang="en-US" sz="2400" dirty="0" smtClean="0"/>
              <a:t>aerial perspective </a:t>
            </a:r>
          </a:p>
          <a:p>
            <a:pPr>
              <a:buFontTx/>
              <a:buChar char="-"/>
            </a:pPr>
            <a:r>
              <a:rPr lang="en-US" sz="2400" dirty="0" smtClean="0"/>
              <a:t>color </a:t>
            </a:r>
            <a:r>
              <a:rPr lang="en-US" sz="2400" dirty="0" smtClean="0"/>
              <a:t>to create depth.</a:t>
            </a:r>
            <a:endParaRPr lang="en-US" sz="24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Art</a:t>
            </a:r>
            <a:endParaRPr lang="en-US" dirty="0"/>
          </a:p>
        </p:txBody>
      </p:sp>
      <p:sp>
        <p:nvSpPr>
          <p:cNvPr id="4" name="Content Placeholder 3"/>
          <p:cNvSpPr>
            <a:spLocks noGrp="1"/>
          </p:cNvSpPr>
          <p:nvPr>
            <p:ph sz="half" idx="1"/>
          </p:nvPr>
        </p:nvSpPr>
        <p:spPr/>
        <p:txBody>
          <a:bodyPr>
            <a:normAutofit/>
          </a:bodyPr>
          <a:lstStyle/>
          <a:p>
            <a:r>
              <a:rPr lang="en-US" dirty="0" smtClean="0"/>
              <a:t>Sculptors consider positive and negative spaces to create interesting relationships</a:t>
            </a:r>
          </a:p>
          <a:p>
            <a:pPr>
              <a:buNone/>
            </a:pPr>
            <a:endParaRPr lang="en-US" dirty="0" smtClean="0"/>
          </a:p>
        </p:txBody>
      </p:sp>
      <p:pic>
        <p:nvPicPr>
          <p:cNvPr id="6" name="Content Placeholder 5" descr="BArbara HEpworth Pendour.jpg"/>
          <p:cNvPicPr>
            <a:picLocks noGrp="1" noChangeAspect="1"/>
          </p:cNvPicPr>
          <p:nvPr>
            <p:ph sz="half" idx="2"/>
          </p:nvPr>
        </p:nvPicPr>
        <p:blipFill>
          <a:blip r:embed="rId3" cstate="print"/>
          <a:stretch>
            <a:fillRect/>
          </a:stretch>
        </p:blipFill>
        <p:spPr>
          <a:xfrm>
            <a:off x="4648200" y="1524000"/>
            <a:ext cx="4164541" cy="3123406"/>
          </a:xfrm>
        </p:spPr>
      </p:pic>
      <p:sp>
        <p:nvSpPr>
          <p:cNvPr id="7" name="TextBox 6"/>
          <p:cNvSpPr txBox="1"/>
          <p:nvPr/>
        </p:nvSpPr>
        <p:spPr>
          <a:xfrm>
            <a:off x="4724400" y="4876801"/>
            <a:ext cx="3886200" cy="646331"/>
          </a:xfrm>
          <a:prstGeom prst="rect">
            <a:avLst/>
          </a:prstGeom>
          <a:noFill/>
        </p:spPr>
        <p:txBody>
          <a:bodyPr wrap="square" rtlCol="0">
            <a:spAutoFit/>
          </a:bodyPr>
          <a:lstStyle/>
          <a:p>
            <a:r>
              <a:rPr lang="en-US" dirty="0" smtClean="0"/>
              <a:t>Barbara Hepworth, </a:t>
            </a:r>
            <a:r>
              <a:rPr lang="en-US" dirty="0" err="1" smtClean="0"/>
              <a:t>Pendour</a:t>
            </a:r>
            <a:r>
              <a:rPr lang="en-US" dirty="0" smtClean="0"/>
              <a: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Art</a:t>
            </a:r>
            <a:endParaRPr lang="en-US" dirty="0"/>
          </a:p>
        </p:txBody>
      </p:sp>
      <p:sp>
        <p:nvSpPr>
          <p:cNvPr id="4" name="Content Placeholder 3"/>
          <p:cNvSpPr>
            <a:spLocks noGrp="1"/>
          </p:cNvSpPr>
          <p:nvPr>
            <p:ph sz="half" idx="1"/>
          </p:nvPr>
        </p:nvSpPr>
        <p:spPr>
          <a:xfrm>
            <a:off x="457200" y="1600201"/>
            <a:ext cx="3886200" cy="2057400"/>
          </a:xfrm>
        </p:spPr>
        <p:txBody>
          <a:bodyPr>
            <a:normAutofit/>
          </a:bodyPr>
          <a:lstStyle/>
          <a:p>
            <a:r>
              <a:rPr lang="en-US" dirty="0" smtClean="0"/>
              <a:t>3D works that move are called Kinetic Art </a:t>
            </a:r>
          </a:p>
          <a:p>
            <a:pPr>
              <a:buNone/>
            </a:pPr>
            <a:endParaRPr lang="en-US" dirty="0" smtClean="0"/>
          </a:p>
        </p:txBody>
      </p:sp>
      <p:pic>
        <p:nvPicPr>
          <p:cNvPr id="10" name="Picture 9" descr="Calder 2.JPG"/>
          <p:cNvPicPr>
            <a:picLocks noChangeAspect="1"/>
          </p:cNvPicPr>
          <p:nvPr/>
        </p:nvPicPr>
        <p:blipFill>
          <a:blip r:embed="rId3" cstate="print"/>
          <a:stretch>
            <a:fillRect/>
          </a:stretch>
        </p:blipFill>
        <p:spPr>
          <a:xfrm>
            <a:off x="685800" y="3505200"/>
            <a:ext cx="4343400" cy="2896506"/>
          </a:xfrm>
          <a:prstGeom prst="rect">
            <a:avLst/>
          </a:prstGeom>
        </p:spPr>
      </p:pic>
      <p:pic>
        <p:nvPicPr>
          <p:cNvPr id="9" name="Content Placeholder 8" descr="Calder_51_20_s1_TF_200910_XL.jpg"/>
          <p:cNvPicPr>
            <a:picLocks noGrp="1" noChangeAspect="1"/>
          </p:cNvPicPr>
          <p:nvPr>
            <p:ph sz="half" idx="2"/>
          </p:nvPr>
        </p:nvPicPr>
        <p:blipFill>
          <a:blip r:embed="rId4" cstate="print"/>
          <a:srcRect t="18935" b="17564"/>
          <a:stretch>
            <a:fillRect/>
          </a:stretch>
        </p:blipFill>
        <p:spPr>
          <a:xfrm>
            <a:off x="4114800" y="1295400"/>
            <a:ext cx="4615543" cy="2438400"/>
          </a:xfrm>
        </p:spPr>
      </p:pic>
      <p:sp>
        <p:nvSpPr>
          <p:cNvPr id="11" name="TextBox 10"/>
          <p:cNvSpPr txBox="1"/>
          <p:nvPr/>
        </p:nvSpPr>
        <p:spPr>
          <a:xfrm>
            <a:off x="5334000" y="3962400"/>
            <a:ext cx="3276600" cy="369332"/>
          </a:xfrm>
          <a:prstGeom prst="rect">
            <a:avLst/>
          </a:prstGeom>
          <a:noFill/>
        </p:spPr>
        <p:txBody>
          <a:bodyPr wrap="square" rtlCol="0">
            <a:spAutoFit/>
          </a:bodyPr>
          <a:lstStyle/>
          <a:p>
            <a:r>
              <a:rPr lang="en-US" dirty="0" smtClean="0"/>
              <a:t>Alexander Calder, Mobiles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Public Art</a:t>
            </a:r>
            <a:endParaRPr lang="en-US" dirty="0"/>
          </a:p>
        </p:txBody>
      </p:sp>
      <p:sp>
        <p:nvSpPr>
          <p:cNvPr id="5" name="Content Placeholder 4"/>
          <p:cNvSpPr>
            <a:spLocks noGrp="1"/>
          </p:cNvSpPr>
          <p:nvPr>
            <p:ph sz="half" idx="2"/>
          </p:nvPr>
        </p:nvSpPr>
        <p:spPr>
          <a:xfrm>
            <a:off x="4800600" y="1600200"/>
            <a:ext cx="3886200" cy="4525963"/>
          </a:xfrm>
        </p:spPr>
        <p:txBody>
          <a:bodyPr/>
          <a:lstStyle/>
          <a:p>
            <a:endParaRPr lang="en-US" dirty="0"/>
          </a:p>
        </p:txBody>
      </p:sp>
      <p:pic>
        <p:nvPicPr>
          <p:cNvPr id="10" name="Content Placeholder 9" descr="Oklahoma_City_National_Memorial_901.jpg"/>
          <p:cNvPicPr>
            <a:picLocks noGrp="1" noChangeAspect="1"/>
          </p:cNvPicPr>
          <p:nvPr>
            <p:ph sz="half" idx="1"/>
          </p:nvPr>
        </p:nvPicPr>
        <p:blipFill>
          <a:blip r:embed="rId3" cstate="print"/>
          <a:stretch>
            <a:fillRect/>
          </a:stretch>
        </p:blipFill>
        <p:spPr>
          <a:xfrm>
            <a:off x="838200" y="1524000"/>
            <a:ext cx="6858000" cy="4572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Public Art</a:t>
            </a:r>
            <a:endParaRPr lang="en-US" dirty="0"/>
          </a:p>
        </p:txBody>
      </p:sp>
      <p:pic>
        <p:nvPicPr>
          <p:cNvPr id="6" name="Content Placeholder 5" descr="OklahomaCityMemorial-night.jpg"/>
          <p:cNvPicPr>
            <a:picLocks noGrp="1" noChangeAspect="1"/>
          </p:cNvPicPr>
          <p:nvPr>
            <p:ph sz="half" idx="1"/>
          </p:nvPr>
        </p:nvPicPr>
        <p:blipFill>
          <a:blip r:embed="rId3" cstate="print"/>
          <a:stretch>
            <a:fillRect/>
          </a:stretch>
        </p:blipFill>
        <p:spPr>
          <a:xfrm>
            <a:off x="5334000" y="3505200"/>
            <a:ext cx="3048000" cy="2676525"/>
          </a:xfrm>
        </p:spPr>
      </p:pic>
      <p:sp>
        <p:nvSpPr>
          <p:cNvPr id="5" name="Content Placeholder 4"/>
          <p:cNvSpPr>
            <a:spLocks noGrp="1"/>
          </p:cNvSpPr>
          <p:nvPr>
            <p:ph sz="half" idx="2"/>
          </p:nvPr>
        </p:nvSpPr>
        <p:spPr>
          <a:xfrm>
            <a:off x="4800600" y="1600200"/>
            <a:ext cx="3886200" cy="4525963"/>
          </a:xfrm>
        </p:spPr>
        <p:txBody>
          <a:bodyPr/>
          <a:lstStyle/>
          <a:p>
            <a:r>
              <a:rPr lang="en-US" dirty="0" smtClean="0"/>
              <a:t>Oklahoma City National Memorial, by </a:t>
            </a:r>
            <a:r>
              <a:rPr lang="en-US" dirty="0" err="1" smtClean="0"/>
              <a:t>Butzer</a:t>
            </a:r>
            <a:r>
              <a:rPr lang="en-US" dirty="0" smtClean="0"/>
              <a:t> Design Partnership. </a:t>
            </a:r>
            <a:endParaRPr lang="en-US" dirty="0"/>
          </a:p>
        </p:txBody>
      </p:sp>
      <p:pic>
        <p:nvPicPr>
          <p:cNvPr id="8" name="Picture 7" descr="architectural_models_oklahoma_city_national_memorial_professional_model.jpg"/>
          <p:cNvPicPr>
            <a:picLocks noChangeAspect="1"/>
          </p:cNvPicPr>
          <p:nvPr/>
        </p:nvPicPr>
        <p:blipFill>
          <a:blip r:embed="rId4" cstate="print"/>
          <a:stretch>
            <a:fillRect/>
          </a:stretch>
        </p:blipFill>
        <p:spPr>
          <a:xfrm>
            <a:off x="381000" y="2133600"/>
            <a:ext cx="4641387" cy="3594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Public Art</a:t>
            </a:r>
            <a:endParaRPr lang="en-US" dirty="0"/>
          </a:p>
        </p:txBody>
      </p:sp>
      <p:pic>
        <p:nvPicPr>
          <p:cNvPr id="7" name="Content Placeholder 6" descr="St._Joseph's_Old_Cathedral_from_the_Oklahoma_City_National_Memorial.jpg"/>
          <p:cNvPicPr>
            <a:picLocks noGrp="1" noChangeAspect="1"/>
          </p:cNvPicPr>
          <p:nvPr>
            <p:ph sz="half" idx="1"/>
          </p:nvPr>
        </p:nvPicPr>
        <p:blipFill>
          <a:blip r:embed="rId3" cstate="print"/>
          <a:stretch>
            <a:fillRect/>
          </a:stretch>
        </p:blipFill>
        <p:spPr>
          <a:xfrm>
            <a:off x="990600" y="1371600"/>
            <a:ext cx="6400800" cy="4800600"/>
          </a:xfrm>
        </p:spPr>
      </p:pic>
      <p:sp>
        <p:nvSpPr>
          <p:cNvPr id="6" name="Content Placeholder 5"/>
          <p:cNvSpPr>
            <a:spLocks noGrp="1"/>
          </p:cNvSpPr>
          <p:nvPr>
            <p:ph sz="half" idx="2"/>
          </p:nvPr>
        </p:nvSpPr>
        <p:spPr/>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Public Art</a:t>
            </a:r>
            <a:endParaRPr lang="en-US" dirty="0"/>
          </a:p>
        </p:txBody>
      </p:sp>
      <p:pic>
        <p:nvPicPr>
          <p:cNvPr id="10" name="Content Placeholder 9" descr="oklahoma-city-bombsite-memorial_47192_600x450.jpg"/>
          <p:cNvPicPr>
            <a:picLocks noGrp="1" noChangeAspect="1"/>
          </p:cNvPicPr>
          <p:nvPr>
            <p:ph sz="half" idx="2"/>
          </p:nvPr>
        </p:nvPicPr>
        <p:blipFill>
          <a:blip r:embed="rId3" cstate="print"/>
          <a:stretch>
            <a:fillRect/>
          </a:stretch>
        </p:blipFill>
        <p:spPr>
          <a:xfrm>
            <a:off x="4648200" y="2348706"/>
            <a:ext cx="4038600" cy="3028950"/>
          </a:xfrm>
        </p:spPr>
      </p:pic>
      <p:pic>
        <p:nvPicPr>
          <p:cNvPr id="9" name="Content Placeholder 8" descr="OK MEmorial Chairs.jpg"/>
          <p:cNvPicPr>
            <a:picLocks noGrp="1" noChangeAspect="1"/>
          </p:cNvPicPr>
          <p:nvPr>
            <p:ph sz="half" idx="1"/>
          </p:nvPr>
        </p:nvPicPr>
        <p:blipFill>
          <a:blip r:embed="rId4" cstate="print"/>
          <a:stretch>
            <a:fillRect/>
          </a:stretch>
        </p:blipFill>
        <p:spPr>
          <a:xfrm>
            <a:off x="457200" y="2512086"/>
            <a:ext cx="4038600" cy="270219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3D Public Art</a:t>
            </a:r>
            <a:endParaRPr lang="en-US" dirty="0"/>
          </a:p>
        </p:txBody>
      </p:sp>
      <p:pic>
        <p:nvPicPr>
          <p:cNvPr id="9" name="Content Placeholder 8" descr="Ok City MEmorial Night2.jpg"/>
          <p:cNvPicPr>
            <a:picLocks noGrp="1" noChangeAspect="1"/>
          </p:cNvPicPr>
          <p:nvPr>
            <p:ph sz="half" idx="1"/>
          </p:nvPr>
        </p:nvPicPr>
        <p:blipFill>
          <a:blip r:embed="rId3" cstate="print"/>
          <a:srcRect r="1010" b="8746"/>
          <a:stretch>
            <a:fillRect/>
          </a:stretch>
        </p:blipFill>
        <p:spPr>
          <a:xfrm>
            <a:off x="838200" y="1219200"/>
            <a:ext cx="6934200" cy="5163766"/>
          </a:xfrm>
          <a:prstGeom prst="rect">
            <a:avLst/>
          </a:prstGeom>
        </p:spPr>
      </p:pic>
      <p:sp>
        <p:nvSpPr>
          <p:cNvPr id="8" name="Content Placeholder 7"/>
          <p:cNvSpPr>
            <a:spLocks noGrp="1"/>
          </p:cNvSpPr>
          <p:nvPr>
            <p:ph sz="half" idx="2"/>
          </p:nvPr>
        </p:nvSpPr>
        <p:spPr>
          <a:xfrm>
            <a:off x="4724400" y="5791200"/>
            <a:ext cx="4038600" cy="685800"/>
          </a:xfrm>
        </p:spPr>
        <p:txBody>
          <a:bodyPr/>
          <a:lstStyle/>
          <a:p>
            <a:r>
              <a:rPr lang="en-US" dirty="0" smtClean="0"/>
              <a:t>Photo by Eric D Brown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Sketch</a:t>
            </a:r>
            <a:endParaRPr lang="en-US" dirty="0"/>
          </a:p>
        </p:txBody>
      </p:sp>
      <p:sp>
        <p:nvSpPr>
          <p:cNvPr id="3" name="Content Placeholder 2"/>
          <p:cNvSpPr>
            <a:spLocks noGrp="1"/>
          </p:cNvSpPr>
          <p:nvPr>
            <p:ph idx="1"/>
          </p:nvPr>
        </p:nvSpPr>
        <p:spPr/>
        <p:txBody>
          <a:bodyPr/>
          <a:lstStyle/>
          <a:p>
            <a:r>
              <a:rPr lang="en-US" dirty="0" smtClean="0"/>
              <a:t>Draw a floor plan of your room (or any room in your house) from memory. Include approximate measurements in your plan.</a:t>
            </a:r>
            <a:endParaRPr lang="en-US" dirty="0"/>
          </a:p>
        </p:txBody>
      </p:sp>
      <p:pic>
        <p:nvPicPr>
          <p:cNvPr id="4" name="Picture 3" descr="photo (8).JPG"/>
          <p:cNvPicPr>
            <a:picLocks noChangeAspect="1"/>
          </p:cNvPicPr>
          <p:nvPr/>
        </p:nvPicPr>
        <p:blipFill>
          <a:blip r:embed="rId2" cstate="print"/>
          <a:srcRect t="6522"/>
          <a:stretch>
            <a:fillRect/>
          </a:stretch>
        </p:blipFill>
        <p:spPr>
          <a:xfrm>
            <a:off x="2209800" y="3276600"/>
            <a:ext cx="4615901" cy="3276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Picture Plane</a:t>
            </a:r>
          </a:p>
          <a:p>
            <a:r>
              <a:rPr lang="en-US" dirty="0" smtClean="0"/>
              <a:t>Positive and Negative Space</a:t>
            </a:r>
          </a:p>
          <a:p>
            <a:r>
              <a:rPr lang="en-US" dirty="0" smtClean="0"/>
              <a:t>Framing</a:t>
            </a:r>
          </a:p>
          <a:p>
            <a:r>
              <a:rPr lang="en-US" dirty="0" smtClean="0"/>
              <a:t>Color Variation</a:t>
            </a:r>
            <a:endParaRPr lang="en-US" dirty="0" smtClean="0"/>
          </a:p>
          <a:p>
            <a:r>
              <a:rPr lang="en-US" dirty="0" smtClean="0"/>
              <a:t>overlapping</a:t>
            </a:r>
          </a:p>
          <a:p>
            <a:r>
              <a:rPr lang="en-US" dirty="0" smtClean="0"/>
              <a:t>high and low placement </a:t>
            </a:r>
          </a:p>
          <a:p>
            <a:r>
              <a:rPr lang="en-US" dirty="0" smtClean="0"/>
              <a:t>aerial </a:t>
            </a:r>
            <a:r>
              <a:rPr lang="en-US" dirty="0" smtClean="0"/>
              <a:t>perspective</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2D Art</a:t>
            </a:r>
            <a:endParaRPr lang="en-US" dirty="0"/>
          </a:p>
        </p:txBody>
      </p:sp>
      <p:sp>
        <p:nvSpPr>
          <p:cNvPr id="5" name="Content Placeholder 4"/>
          <p:cNvSpPr>
            <a:spLocks noGrp="1"/>
          </p:cNvSpPr>
          <p:nvPr>
            <p:ph sz="half" idx="2"/>
          </p:nvPr>
        </p:nvSpPr>
        <p:spPr/>
        <p:txBody>
          <a:bodyPr/>
          <a:lstStyle/>
          <a:p>
            <a:pPr>
              <a:buNone/>
            </a:pPr>
            <a:r>
              <a:rPr lang="en-US" dirty="0" smtClean="0"/>
              <a:t>	Space </a:t>
            </a:r>
            <a:r>
              <a:rPr lang="en-US" dirty="0" smtClean="0"/>
              <a:t>doesn’t always </a:t>
            </a:r>
            <a:r>
              <a:rPr lang="en-US" dirty="0" smtClean="0"/>
              <a:t>refer the </a:t>
            </a:r>
            <a:r>
              <a:rPr lang="en-US" dirty="0" smtClean="0"/>
              <a:t>illusion of space (making it look 3D) it can describe how the artist organizes the space on the picture plane.</a:t>
            </a:r>
          </a:p>
          <a:p>
            <a:pPr>
              <a:buNone/>
            </a:pPr>
            <a:endParaRPr lang="en-US" dirty="0"/>
          </a:p>
        </p:txBody>
      </p:sp>
      <p:pic>
        <p:nvPicPr>
          <p:cNvPr id="8" name="Content Placeholder 7" descr="Mondrian RYB.jpg"/>
          <p:cNvPicPr>
            <a:picLocks noGrp="1" noChangeAspect="1"/>
          </p:cNvPicPr>
          <p:nvPr>
            <p:ph sz="half" idx="1"/>
          </p:nvPr>
        </p:nvPicPr>
        <p:blipFill>
          <a:blip r:embed="rId3" cstate="print"/>
          <a:stretch>
            <a:fillRect/>
          </a:stretch>
        </p:blipFill>
        <p:spPr>
          <a:xfrm>
            <a:off x="685799" y="1905000"/>
            <a:ext cx="3746239" cy="395004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Techniques to Create a Sense of Depth</a:t>
            </a:r>
            <a:endParaRPr lang="en-US" dirty="0"/>
          </a:p>
        </p:txBody>
      </p:sp>
      <p:sp>
        <p:nvSpPr>
          <p:cNvPr id="6" name="Content Placeholder 5"/>
          <p:cNvSpPr>
            <a:spLocks noGrp="1"/>
          </p:cNvSpPr>
          <p:nvPr>
            <p:ph idx="1"/>
          </p:nvPr>
        </p:nvSpPr>
        <p:spPr/>
        <p:txBody>
          <a:bodyPr/>
          <a:lstStyle/>
          <a:p>
            <a:r>
              <a:rPr lang="en-US" dirty="0" smtClean="0"/>
              <a:t>Overlapping</a:t>
            </a:r>
          </a:p>
          <a:p>
            <a:r>
              <a:rPr lang="en-US" dirty="0" smtClean="0"/>
              <a:t>High and Low Placement</a:t>
            </a:r>
          </a:p>
          <a:p>
            <a:r>
              <a:rPr lang="en-US" dirty="0" smtClean="0"/>
              <a:t>Linear Perspective</a:t>
            </a:r>
          </a:p>
          <a:p>
            <a:r>
              <a:rPr lang="en-US" dirty="0" smtClean="0"/>
              <a:t>Aerial Perspective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a:t>
            </a:r>
            <a:endParaRPr lang="en-US" dirty="0"/>
          </a:p>
        </p:txBody>
      </p:sp>
      <p:pic>
        <p:nvPicPr>
          <p:cNvPr id="4" name="Content Placeholder 3" descr="photo (6).JPG"/>
          <p:cNvPicPr>
            <a:picLocks noGrp="1" noChangeAspect="1"/>
          </p:cNvPicPr>
          <p:nvPr>
            <p:ph idx="1"/>
          </p:nvPr>
        </p:nvPicPr>
        <p:blipFill>
          <a:blip r:embed="rId2" cstate="print"/>
          <a:srcRect l="6512" t="5565" r="9349" b="61042"/>
          <a:stretch>
            <a:fillRect/>
          </a:stretch>
        </p:blipFill>
        <p:spPr>
          <a:xfrm>
            <a:off x="4800600" y="1752600"/>
            <a:ext cx="3200400" cy="3200400"/>
          </a:xfrm>
        </p:spPr>
      </p:pic>
      <p:pic>
        <p:nvPicPr>
          <p:cNvPr id="6" name="Content Placeholder 7" descr="Pissarro The Boulevard.jpg"/>
          <p:cNvPicPr>
            <a:picLocks noChangeAspect="1"/>
          </p:cNvPicPr>
          <p:nvPr/>
        </p:nvPicPr>
        <p:blipFill>
          <a:blip r:embed="rId3" cstate="print"/>
          <a:stretch>
            <a:fillRect/>
          </a:stretch>
        </p:blipFill>
        <p:spPr>
          <a:xfrm>
            <a:off x="533400" y="1828801"/>
            <a:ext cx="3907079" cy="312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and Low Placement</a:t>
            </a:r>
            <a:endParaRPr lang="en-US" dirty="0"/>
          </a:p>
        </p:txBody>
      </p:sp>
      <p:pic>
        <p:nvPicPr>
          <p:cNvPr id="4" name="Content Placeholder 3" descr="photo (6).JPG"/>
          <p:cNvPicPr>
            <a:picLocks noGrp="1" noChangeAspect="1"/>
          </p:cNvPicPr>
          <p:nvPr>
            <p:ph idx="1"/>
          </p:nvPr>
        </p:nvPicPr>
        <p:blipFill>
          <a:blip r:embed="rId2" cstate="print"/>
          <a:srcRect l="6852" t="51603" r="8648" b="14861"/>
          <a:stretch>
            <a:fillRect/>
          </a:stretch>
        </p:blipFill>
        <p:spPr>
          <a:xfrm>
            <a:off x="4876800" y="1828800"/>
            <a:ext cx="3429000" cy="3429000"/>
          </a:xfrm>
        </p:spPr>
      </p:pic>
      <p:pic>
        <p:nvPicPr>
          <p:cNvPr id="5" name="Content Placeholder 7" descr="Pissarro The Boulevard.jpg"/>
          <p:cNvPicPr>
            <a:picLocks noChangeAspect="1"/>
          </p:cNvPicPr>
          <p:nvPr/>
        </p:nvPicPr>
        <p:blipFill>
          <a:blip r:embed="rId3" cstate="print"/>
          <a:stretch>
            <a:fillRect/>
          </a:stretch>
        </p:blipFill>
        <p:spPr>
          <a:xfrm>
            <a:off x="533401" y="1828800"/>
            <a:ext cx="4114800" cy="32902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Aerial Perspective</a:t>
            </a:r>
            <a:endParaRPr lang="en-US" dirty="0"/>
          </a:p>
        </p:txBody>
      </p:sp>
      <p:pic>
        <p:nvPicPr>
          <p:cNvPr id="6" name="Content Placeholder 5" descr="aerial example.JPG"/>
          <p:cNvPicPr>
            <a:picLocks noGrp="1" noChangeAspect="1"/>
          </p:cNvPicPr>
          <p:nvPr>
            <p:ph idx="1"/>
          </p:nvPr>
        </p:nvPicPr>
        <p:blipFill>
          <a:blip r:embed="rId2" cstate="print"/>
          <a:stretch>
            <a:fillRect/>
          </a:stretch>
        </p:blipFill>
        <p:spPr>
          <a:xfrm>
            <a:off x="3657600" y="1905000"/>
            <a:ext cx="4572000" cy="3429000"/>
          </a:xfrm>
        </p:spPr>
      </p:pic>
      <p:sp>
        <p:nvSpPr>
          <p:cNvPr id="4" name="TextBox 3"/>
          <p:cNvSpPr txBox="1"/>
          <p:nvPr/>
        </p:nvSpPr>
        <p:spPr>
          <a:xfrm>
            <a:off x="457200" y="3352800"/>
            <a:ext cx="3124200" cy="830997"/>
          </a:xfrm>
          <a:prstGeom prst="rect">
            <a:avLst/>
          </a:prstGeom>
          <a:noFill/>
        </p:spPr>
        <p:txBody>
          <a:bodyPr wrap="square" rtlCol="0">
            <a:spAutoFit/>
          </a:bodyPr>
          <a:lstStyle/>
          <a:p>
            <a:r>
              <a:rPr lang="en-US" sz="2400" dirty="0" smtClean="0"/>
              <a:t>Colors closer are more intense</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Aerial Perspective</a:t>
            </a:r>
            <a:endParaRPr lang="en-US" dirty="0"/>
          </a:p>
        </p:txBody>
      </p:sp>
      <p:pic>
        <p:nvPicPr>
          <p:cNvPr id="4" name="Content Placeholder 3" descr="canyonaerial perspective.jpg"/>
          <p:cNvPicPr>
            <a:picLocks noGrp="1" noChangeAspect="1"/>
          </p:cNvPicPr>
          <p:nvPr>
            <p:ph idx="1"/>
          </p:nvPr>
        </p:nvPicPr>
        <p:blipFill>
          <a:blip r:embed="rId2" cstate="print"/>
          <a:stretch>
            <a:fillRect/>
          </a:stretch>
        </p:blipFill>
        <p:spPr>
          <a:xfrm>
            <a:off x="4191000" y="1295400"/>
            <a:ext cx="4166878" cy="4012345"/>
          </a:xfrm>
        </p:spPr>
      </p:pic>
      <p:sp>
        <p:nvSpPr>
          <p:cNvPr id="5" name="TextBox 4"/>
          <p:cNvSpPr txBox="1"/>
          <p:nvPr/>
        </p:nvSpPr>
        <p:spPr>
          <a:xfrm>
            <a:off x="457200" y="3352800"/>
            <a:ext cx="3657600" cy="830997"/>
          </a:xfrm>
          <a:prstGeom prst="rect">
            <a:avLst/>
          </a:prstGeom>
          <a:noFill/>
        </p:spPr>
        <p:txBody>
          <a:bodyPr wrap="square" rtlCol="0">
            <a:spAutoFit/>
          </a:bodyPr>
          <a:lstStyle/>
          <a:p>
            <a:r>
              <a:rPr lang="en-US" sz="2400" dirty="0" smtClean="0"/>
              <a:t>Colors further away are less intense</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Space in Abstract Art</a:t>
            </a:r>
            <a:endParaRPr lang="en-US" dirty="0"/>
          </a:p>
        </p:txBody>
      </p:sp>
      <p:sp>
        <p:nvSpPr>
          <p:cNvPr id="4" name="Content Placeholder 3"/>
          <p:cNvSpPr>
            <a:spLocks noGrp="1"/>
          </p:cNvSpPr>
          <p:nvPr>
            <p:ph sz="half" idx="1"/>
          </p:nvPr>
        </p:nvSpPr>
        <p:spPr/>
        <p:txBody>
          <a:bodyPr/>
          <a:lstStyle/>
          <a:p>
            <a:pPr>
              <a:buNone/>
            </a:pPr>
            <a:endParaRPr lang="en-US" dirty="0" smtClean="0"/>
          </a:p>
          <a:p>
            <a:r>
              <a:rPr lang="en-US" dirty="0" smtClean="0"/>
              <a:t>Overlapping </a:t>
            </a:r>
          </a:p>
          <a:p>
            <a:r>
              <a:rPr lang="en-US" dirty="0" smtClean="0"/>
              <a:t>Color Variation</a:t>
            </a:r>
          </a:p>
          <a:p>
            <a:endParaRPr lang="en-US" dirty="0" smtClean="0"/>
          </a:p>
          <a:p>
            <a:r>
              <a:rPr lang="en-US" dirty="0" smtClean="0"/>
              <a:t>Which color blocks come forward?</a:t>
            </a:r>
          </a:p>
          <a:p>
            <a:endParaRPr lang="en-US" dirty="0" smtClean="0"/>
          </a:p>
          <a:p>
            <a:endParaRPr lang="en-US" dirty="0"/>
          </a:p>
        </p:txBody>
      </p:sp>
      <p:pic>
        <p:nvPicPr>
          <p:cNvPr id="6" name="Content Placeholder 5" descr="Hans Hofmann The Golden Wall.jpg"/>
          <p:cNvPicPr>
            <a:picLocks noGrp="1" noChangeAspect="1"/>
          </p:cNvPicPr>
          <p:nvPr>
            <p:ph sz="half" idx="2"/>
          </p:nvPr>
        </p:nvPicPr>
        <p:blipFill>
          <a:blip r:embed="rId3" cstate="print"/>
          <a:stretch>
            <a:fillRect/>
          </a:stretch>
        </p:blipFill>
        <p:spPr>
          <a:xfrm>
            <a:off x="4343400" y="1752600"/>
            <a:ext cx="4038600" cy="3412617"/>
          </a:xfrm>
        </p:spPr>
      </p:pic>
      <p:sp>
        <p:nvSpPr>
          <p:cNvPr id="7" name="TextBox 6"/>
          <p:cNvSpPr txBox="1"/>
          <p:nvPr/>
        </p:nvSpPr>
        <p:spPr>
          <a:xfrm>
            <a:off x="4343400" y="5410200"/>
            <a:ext cx="4114800" cy="369332"/>
          </a:xfrm>
          <a:prstGeom prst="rect">
            <a:avLst/>
          </a:prstGeom>
          <a:noFill/>
        </p:spPr>
        <p:txBody>
          <a:bodyPr wrap="square" rtlCol="0">
            <a:spAutoFit/>
          </a:bodyPr>
          <a:lstStyle/>
          <a:p>
            <a:r>
              <a:rPr lang="en-US" dirty="0" smtClean="0"/>
              <a:t>Hans Hofmann, The Golden Wall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547</Words>
  <Application>Microsoft Office PowerPoint</Application>
  <PresentationFormat>On-screen Show (4:3)</PresentationFormat>
  <Paragraphs>78</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Space </vt:lpstr>
      <vt:lpstr>Vocabulary</vt:lpstr>
      <vt:lpstr>Space in 2D Art</vt:lpstr>
      <vt:lpstr>Techniques to Create a Sense of Depth</vt:lpstr>
      <vt:lpstr>Overlapping</vt:lpstr>
      <vt:lpstr>High and Low Placement</vt:lpstr>
      <vt:lpstr>Aerial Perspective</vt:lpstr>
      <vt:lpstr>Aerial Perspective</vt:lpstr>
      <vt:lpstr>3D Space in Abstract Art</vt:lpstr>
      <vt:lpstr>Framing</vt:lpstr>
      <vt:lpstr>Evaluate</vt:lpstr>
      <vt:lpstr>Space in 3D Art</vt:lpstr>
      <vt:lpstr>Space in 3D Art</vt:lpstr>
      <vt:lpstr>Space in 3D Public Art</vt:lpstr>
      <vt:lpstr>Space in 3D Public Art</vt:lpstr>
      <vt:lpstr>Space in 3D Public Art</vt:lpstr>
      <vt:lpstr>Space in 3D Public Art</vt:lpstr>
      <vt:lpstr>Space in 3D Public Art</vt:lpstr>
      <vt:lpstr>Weekly Sketch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dc:title>
  <dc:creator>landrew</dc:creator>
  <cp:lastModifiedBy>landrew</cp:lastModifiedBy>
  <cp:revision>11</cp:revision>
  <dcterms:created xsi:type="dcterms:W3CDTF">2014-01-27T00:47:49Z</dcterms:created>
  <dcterms:modified xsi:type="dcterms:W3CDTF">2014-01-27T22:27:30Z</dcterms:modified>
</cp:coreProperties>
</file>