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72" r:id="rId4"/>
    <p:sldId id="271" r:id="rId5"/>
    <p:sldId id="258" r:id="rId6"/>
    <p:sldId id="266" r:id="rId7"/>
    <p:sldId id="265" r:id="rId8"/>
    <p:sldId id="273" r:id="rId9"/>
    <p:sldId id="259" r:id="rId10"/>
    <p:sldId id="267" r:id="rId11"/>
    <p:sldId id="268" r:id="rId12"/>
    <p:sldId id="269" r:id="rId13"/>
    <p:sldId id="274" r:id="rId14"/>
    <p:sldId id="260" r:id="rId15"/>
    <p:sldId id="270" r:id="rId16"/>
    <p:sldId id="264" r:id="rId17"/>
    <p:sldId id="275" r:id="rId18"/>
    <p:sldId id="261" r:id="rId19"/>
    <p:sldId id="263" r:id="rId20"/>
    <p:sldId id="26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704" autoAdjust="0"/>
  </p:normalViewPr>
  <p:slideViewPr>
    <p:cSldViewPr>
      <p:cViewPr varScale="1">
        <p:scale>
          <a:sx n="53" d="100"/>
          <a:sy n="53" d="100"/>
        </p:scale>
        <p:origin x="-185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A70F12-272E-4564-8BFA-827223BAD96A}" type="datetimeFigureOut">
              <a:rPr lang="en-US" smtClean="0"/>
              <a:pPr/>
              <a:t>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D62FB7-03C0-4121-B690-2BA57570257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Picasso uses mostly middle range</a:t>
            </a:r>
            <a:r>
              <a:rPr lang="en-US" baseline="0" dirty="0" smtClean="0"/>
              <a:t> values. Contrast is minimal, entire image has soft light. Her pose and expression is also peaceful and relaxed. Light here is a positive role.</a:t>
            </a:r>
          </a:p>
          <a:p>
            <a:r>
              <a:rPr lang="en-US" baseline="0" dirty="0" smtClean="0"/>
              <a:t>Young Woman drawing uses mostly dark values. Her face is illuminated on one side and the rest is in shadow. The strong contrast creates drama and mood. Maybe more solemn or somber.</a:t>
            </a:r>
            <a:endParaRPr lang="en-US" dirty="0"/>
          </a:p>
        </p:txBody>
      </p:sp>
      <p:sp>
        <p:nvSpPr>
          <p:cNvPr id="4" name="Slide Number Placeholder 3"/>
          <p:cNvSpPr>
            <a:spLocks noGrp="1"/>
          </p:cNvSpPr>
          <p:nvPr>
            <p:ph type="sldNum" sz="quarter" idx="10"/>
          </p:nvPr>
        </p:nvSpPr>
        <p:spPr/>
        <p:txBody>
          <a:bodyPr/>
          <a:lstStyle/>
          <a:p>
            <a:fld id="{A9B079C4-A832-403B-BEB1-7EDF9B905FD5}"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Imagine The</a:t>
            </a:r>
            <a:r>
              <a:rPr lang="en-US" baseline="0" dirty="0" smtClean="0"/>
              <a:t> Old Guitarist in tones of red yellow or orange. In this instance, the blue tones create a saddened mood, in others it can represent serenity, dignity, loyalty and others.</a:t>
            </a:r>
          </a:p>
          <a:p>
            <a:r>
              <a:rPr lang="en-US" baseline="0" dirty="0" smtClean="0"/>
              <a:t>Studies have shown that Pink has a calming effect on violent children.</a:t>
            </a:r>
          </a:p>
          <a:p>
            <a:r>
              <a:rPr lang="en-US" baseline="0" dirty="0" smtClean="0"/>
              <a:t>In one </a:t>
            </a:r>
            <a:r>
              <a:rPr lang="en-US" baseline="0" dirty="0" err="1" smtClean="0"/>
              <a:t>experiement</a:t>
            </a:r>
            <a:r>
              <a:rPr lang="en-US" baseline="0" dirty="0" smtClean="0"/>
              <a:t>, factory workers thought that the room temperature had been raised after the colors in the room were changed from blue and gray to red and brown.</a:t>
            </a:r>
            <a:endParaRPr lang="en-US" dirty="0"/>
          </a:p>
        </p:txBody>
      </p:sp>
      <p:sp>
        <p:nvSpPr>
          <p:cNvPr id="4" name="Slide Number Placeholder 3"/>
          <p:cNvSpPr>
            <a:spLocks noGrp="1"/>
          </p:cNvSpPr>
          <p:nvPr>
            <p:ph type="sldNum" sz="quarter" idx="10"/>
          </p:nvPr>
        </p:nvSpPr>
        <p:spPr/>
        <p:txBody>
          <a:bodyPr/>
          <a:lstStyle/>
          <a:p>
            <a:fld id="{A9B079C4-A832-403B-BEB1-7EDF9B905FD5}"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memorial wanted to emphasize</a:t>
            </a:r>
            <a:r>
              <a:rPr lang="en-US" baseline="0" dirty="0" smtClean="0"/>
              <a:t> place, a moment in time, and the passage of time. How have they achieved this goal?</a:t>
            </a:r>
          </a:p>
          <a:p>
            <a:r>
              <a:rPr lang="en-US" baseline="0" dirty="0" smtClean="0"/>
              <a:t>How does the design and use of space help achieve this? Or achieve an emotional response?</a:t>
            </a:r>
            <a:endParaRPr lang="en-US" dirty="0" smtClean="0"/>
          </a:p>
          <a:p>
            <a:endParaRPr lang="en-US" dirty="0"/>
          </a:p>
        </p:txBody>
      </p:sp>
      <p:sp>
        <p:nvSpPr>
          <p:cNvPr id="4" name="Slide Number Placeholder 3"/>
          <p:cNvSpPr>
            <a:spLocks noGrp="1"/>
          </p:cNvSpPr>
          <p:nvPr>
            <p:ph type="sldNum" sz="quarter" idx="10"/>
          </p:nvPr>
        </p:nvSpPr>
        <p:spPr/>
        <p:txBody>
          <a:bodyPr/>
          <a:lstStyle/>
          <a:p>
            <a:fld id="{AAD62FB7-03C0-4121-B690-2BA575702577}"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Overlapping</a:t>
            </a:r>
          </a:p>
          <a:p>
            <a:r>
              <a:rPr lang="en-US" dirty="0" smtClean="0"/>
              <a:t>High and Low Placement</a:t>
            </a:r>
          </a:p>
          <a:p>
            <a:r>
              <a:rPr lang="en-US" dirty="0" smtClean="0"/>
              <a:t>Linear Perspective</a:t>
            </a:r>
          </a:p>
          <a:p>
            <a:r>
              <a:rPr lang="en-US" dirty="0" smtClean="0"/>
              <a:t>Aerial Perspective</a:t>
            </a:r>
          </a:p>
          <a:p>
            <a:endParaRPr lang="en-US" dirty="0"/>
          </a:p>
        </p:txBody>
      </p:sp>
      <p:sp>
        <p:nvSpPr>
          <p:cNvPr id="4" name="Slide Number Placeholder 3"/>
          <p:cNvSpPr>
            <a:spLocks noGrp="1"/>
          </p:cNvSpPr>
          <p:nvPr>
            <p:ph type="sldNum" sz="quarter" idx="10"/>
          </p:nvPr>
        </p:nvSpPr>
        <p:spPr/>
        <p:txBody>
          <a:bodyPr/>
          <a:lstStyle/>
          <a:p>
            <a:fld id="{AAD62FB7-03C0-4121-B690-2BA575702577}" type="slidenum">
              <a:rPr lang="en-US" smtClean="0"/>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Simulated</a:t>
            </a:r>
            <a:r>
              <a:rPr lang="en-US" baseline="0" dirty="0" smtClean="0"/>
              <a:t> vs. Invented Texture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Should time involved or skill make an artwork more valuable?</a:t>
            </a:r>
            <a:endParaRPr lang="en-US" dirty="0" smtClean="0"/>
          </a:p>
          <a:p>
            <a:endParaRPr lang="en-US" dirty="0"/>
          </a:p>
        </p:txBody>
      </p:sp>
      <p:sp>
        <p:nvSpPr>
          <p:cNvPr id="4" name="Slide Number Placeholder 3"/>
          <p:cNvSpPr>
            <a:spLocks noGrp="1"/>
          </p:cNvSpPr>
          <p:nvPr>
            <p:ph type="sldNum" sz="quarter" idx="10"/>
          </p:nvPr>
        </p:nvSpPr>
        <p:spPr/>
        <p:txBody>
          <a:bodyPr/>
          <a:lstStyle/>
          <a:p>
            <a:fld id="{AAD62FB7-03C0-4121-B690-2BA575702577}" type="slidenum">
              <a:rPr lang="en-US" smtClean="0"/>
              <a:pPr/>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Line: Curved line created by dam, some lines created by </a:t>
            </a:r>
            <a:r>
              <a:rPr lang="en-US" dirty="0" err="1" smtClean="0"/>
              <a:t>ersoion</a:t>
            </a:r>
            <a:r>
              <a:rPr lang="en-US" dirty="0" smtClean="0"/>
              <a:t> on rocks, levels</a:t>
            </a:r>
            <a:r>
              <a:rPr lang="en-US" baseline="0" dirty="0" smtClean="0"/>
              <a:t> of sediment. </a:t>
            </a:r>
            <a:endParaRPr lang="en-US" dirty="0" smtClean="0"/>
          </a:p>
          <a:p>
            <a:r>
              <a:rPr lang="en-US" dirty="0" smtClean="0"/>
              <a:t>Shape: Main shapes</a:t>
            </a:r>
            <a:r>
              <a:rPr lang="en-US" baseline="0" dirty="0" smtClean="0"/>
              <a:t> are those created by the two rock formations on each side, the body of water from the bottom right corner to the center of the image, and the trapezoid shape made by the dam in the left upper center. The shapes fill the picture plane leaving a small piece of sky at the top. The body of water acts as an open shape</a:t>
            </a:r>
            <a:endParaRPr lang="en-US" dirty="0" smtClean="0"/>
          </a:p>
          <a:p>
            <a:r>
              <a:rPr lang="en-US" dirty="0" smtClean="0"/>
              <a:t>Space: Space is indicated by the overlapping rock formations. The dam cuts our eyes off from seeing where the two formations meet. There is a third formation in the far distance that</a:t>
            </a:r>
            <a:r>
              <a:rPr lang="en-US" baseline="0" dirty="0" smtClean="0"/>
              <a:t> is overlapped by the dam and the rock formation on the left. The clouds in the sky show us even more distance and depth. </a:t>
            </a:r>
            <a:endParaRPr lang="en-US" dirty="0" smtClean="0"/>
          </a:p>
          <a:p>
            <a:r>
              <a:rPr lang="en-US" dirty="0" smtClean="0"/>
              <a:t>Value:</a:t>
            </a:r>
            <a:r>
              <a:rPr lang="en-US" baseline="0" dirty="0" smtClean="0"/>
              <a:t> Strong value contrasts are created by the white clouds, the white cement dam, the white rolling water. These bright highlights contrast with the dark shadows cast by the rock formation on the right. The darkest value is on the edge where the rock meets the water. There is a little bit more high light than very dark shadows. The rest of the image is made of a variety of middle tones. The lighter middle tones fall in the foreground and the top of rock segments near the water. </a:t>
            </a:r>
            <a:endParaRPr lang="en-US" dirty="0" smtClean="0"/>
          </a:p>
          <a:p>
            <a:r>
              <a:rPr lang="en-US" dirty="0" smtClean="0"/>
              <a:t>Texture: Texture</a:t>
            </a:r>
            <a:r>
              <a:rPr lang="en-US" baseline="0" dirty="0" smtClean="0"/>
              <a:t> here is indicated by values. The rocks have rough surfaces created by flowing water and erosion. </a:t>
            </a:r>
            <a:endParaRPr lang="en-US" dirty="0"/>
          </a:p>
        </p:txBody>
      </p:sp>
      <p:sp>
        <p:nvSpPr>
          <p:cNvPr id="4" name="Slide Number Placeholder 3"/>
          <p:cNvSpPr>
            <a:spLocks noGrp="1"/>
          </p:cNvSpPr>
          <p:nvPr>
            <p:ph type="sldNum" sz="quarter" idx="10"/>
          </p:nvPr>
        </p:nvSpPr>
        <p:spPr/>
        <p:txBody>
          <a:bodyPr/>
          <a:lstStyle/>
          <a:p>
            <a:fld id="{AAD62FB7-03C0-4121-B690-2BA575702577}"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85D9C5-7962-42EA-A339-131554E2223D}" type="datetimeFigureOut">
              <a:rPr lang="en-US" smtClean="0"/>
              <a:pPr/>
              <a:t>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5B2CB-336E-4C09-B4A4-09882AB409E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85D9C5-7962-42EA-A339-131554E2223D}" type="datetimeFigureOut">
              <a:rPr lang="en-US" smtClean="0"/>
              <a:pPr/>
              <a:t>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5B2CB-336E-4C09-B4A4-09882AB409E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85D9C5-7962-42EA-A339-131554E2223D}" type="datetimeFigureOut">
              <a:rPr lang="en-US" smtClean="0"/>
              <a:pPr/>
              <a:t>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5B2CB-336E-4C09-B4A4-09882AB409E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85D9C5-7962-42EA-A339-131554E2223D}" type="datetimeFigureOut">
              <a:rPr lang="en-US" smtClean="0"/>
              <a:pPr/>
              <a:t>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5B2CB-336E-4C09-B4A4-09882AB409E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85D9C5-7962-42EA-A339-131554E2223D}" type="datetimeFigureOut">
              <a:rPr lang="en-US" smtClean="0"/>
              <a:pPr/>
              <a:t>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5B2CB-336E-4C09-B4A4-09882AB409E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85D9C5-7962-42EA-A339-131554E2223D}" type="datetimeFigureOut">
              <a:rPr lang="en-US" smtClean="0"/>
              <a:pPr/>
              <a:t>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5B2CB-336E-4C09-B4A4-09882AB409E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85D9C5-7962-42EA-A339-131554E2223D}" type="datetimeFigureOut">
              <a:rPr lang="en-US" smtClean="0"/>
              <a:pPr/>
              <a:t>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25B2CB-336E-4C09-B4A4-09882AB409E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85D9C5-7962-42EA-A339-131554E2223D}" type="datetimeFigureOut">
              <a:rPr lang="en-US" smtClean="0"/>
              <a:pPr/>
              <a:t>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25B2CB-336E-4C09-B4A4-09882AB409E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85D9C5-7962-42EA-A339-131554E2223D}" type="datetimeFigureOut">
              <a:rPr lang="en-US" smtClean="0"/>
              <a:pPr/>
              <a:t>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25B2CB-336E-4C09-B4A4-09882AB409E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85D9C5-7962-42EA-A339-131554E2223D}" type="datetimeFigureOut">
              <a:rPr lang="en-US" smtClean="0"/>
              <a:pPr/>
              <a:t>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5B2CB-336E-4C09-B4A4-09882AB409E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85D9C5-7962-42EA-A339-131554E2223D}" type="datetimeFigureOut">
              <a:rPr lang="en-US" smtClean="0"/>
              <a:pPr/>
              <a:t>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5B2CB-336E-4C09-B4A4-09882AB409E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85D9C5-7962-42EA-A339-131554E2223D}" type="datetimeFigureOut">
              <a:rPr lang="en-US" smtClean="0"/>
              <a:pPr/>
              <a:t>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5B2CB-336E-4C09-B4A4-09882AB409E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Finding the Elements of Art</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and Expression</a:t>
            </a:r>
            <a:endParaRPr lang="en-US" dirty="0"/>
          </a:p>
        </p:txBody>
      </p:sp>
      <p:pic>
        <p:nvPicPr>
          <p:cNvPr id="6" name="Content Placeholder 5" descr="Picasso Woman in White.jpg"/>
          <p:cNvPicPr>
            <a:picLocks noGrp="1" noChangeAspect="1"/>
          </p:cNvPicPr>
          <p:nvPr>
            <p:ph sz="half" idx="1"/>
          </p:nvPr>
        </p:nvPicPr>
        <p:blipFill>
          <a:blip r:embed="rId3" cstate="print"/>
          <a:stretch>
            <a:fillRect/>
          </a:stretch>
        </p:blipFill>
        <p:spPr>
          <a:xfrm>
            <a:off x="457200" y="1371600"/>
            <a:ext cx="3886200" cy="4815097"/>
          </a:xfrm>
        </p:spPr>
      </p:pic>
      <p:pic>
        <p:nvPicPr>
          <p:cNvPr id="5" name="Content Placeholder 4" descr="Marie Villers Young Woman Drawing.jpg"/>
          <p:cNvPicPr>
            <a:picLocks noGrp="1" noChangeAspect="1"/>
          </p:cNvPicPr>
          <p:nvPr>
            <p:ph sz="half" idx="2"/>
          </p:nvPr>
        </p:nvPicPr>
        <p:blipFill>
          <a:blip r:embed="rId4" cstate="print"/>
          <a:stretch>
            <a:fillRect/>
          </a:stretch>
        </p:blipFill>
        <p:spPr>
          <a:xfrm>
            <a:off x="4800600" y="1447800"/>
            <a:ext cx="3779520" cy="4724400"/>
          </a:xfrm>
        </p:spPr>
      </p:pic>
      <p:sp>
        <p:nvSpPr>
          <p:cNvPr id="7" name="TextBox 6"/>
          <p:cNvSpPr txBox="1"/>
          <p:nvPr/>
        </p:nvSpPr>
        <p:spPr>
          <a:xfrm>
            <a:off x="457200" y="6248400"/>
            <a:ext cx="3810000" cy="369332"/>
          </a:xfrm>
          <a:prstGeom prst="rect">
            <a:avLst/>
          </a:prstGeom>
          <a:noFill/>
        </p:spPr>
        <p:txBody>
          <a:bodyPr wrap="square" rtlCol="0">
            <a:spAutoFit/>
          </a:bodyPr>
          <a:lstStyle/>
          <a:p>
            <a:r>
              <a:rPr lang="en-US" dirty="0" smtClean="0"/>
              <a:t>Picasso, Woman in White, 1923</a:t>
            </a:r>
            <a:endParaRPr lang="en-US" dirty="0"/>
          </a:p>
        </p:txBody>
      </p:sp>
      <p:sp>
        <p:nvSpPr>
          <p:cNvPr id="8" name="TextBox 7"/>
          <p:cNvSpPr txBox="1"/>
          <p:nvPr/>
        </p:nvSpPr>
        <p:spPr>
          <a:xfrm>
            <a:off x="4724400" y="6211669"/>
            <a:ext cx="4038600" cy="646331"/>
          </a:xfrm>
          <a:prstGeom prst="rect">
            <a:avLst/>
          </a:prstGeom>
          <a:noFill/>
        </p:spPr>
        <p:txBody>
          <a:bodyPr wrap="square" rtlCol="0">
            <a:spAutoFit/>
          </a:bodyPr>
          <a:lstStyle/>
          <a:p>
            <a:r>
              <a:rPr lang="en-US" dirty="0" smtClean="0"/>
              <a:t>Marie-Denise </a:t>
            </a:r>
            <a:r>
              <a:rPr lang="en-US" dirty="0" err="1" smtClean="0"/>
              <a:t>Villers</a:t>
            </a:r>
            <a:r>
              <a:rPr lang="en-US" dirty="0" smtClean="0"/>
              <a:t>, Young Woman Drawing, 1801</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RedtoGreenIntensityScael.jpg"/>
          <p:cNvPicPr>
            <a:picLocks noGrp="1" noChangeAspect="1"/>
          </p:cNvPicPr>
          <p:nvPr>
            <p:ph sz="half" idx="2"/>
          </p:nvPr>
        </p:nvPicPr>
        <p:blipFill>
          <a:blip r:embed="rId2" cstate="print"/>
          <a:srcRect t="55039" r="1163"/>
          <a:stretch>
            <a:fillRect/>
          </a:stretch>
        </p:blipFill>
        <p:spPr>
          <a:xfrm>
            <a:off x="1295400" y="4419600"/>
            <a:ext cx="6477000" cy="2209800"/>
          </a:xfrm>
        </p:spPr>
      </p:pic>
      <p:sp>
        <p:nvSpPr>
          <p:cNvPr id="2" name="Title 1"/>
          <p:cNvSpPr>
            <a:spLocks noGrp="1"/>
          </p:cNvSpPr>
          <p:nvPr>
            <p:ph type="title"/>
          </p:nvPr>
        </p:nvSpPr>
        <p:spPr/>
        <p:txBody>
          <a:bodyPr/>
          <a:lstStyle/>
          <a:p>
            <a:r>
              <a:rPr lang="en-US" dirty="0" smtClean="0">
                <a:solidFill>
                  <a:srgbClr val="C00000"/>
                </a:solidFill>
              </a:rPr>
              <a:t>C</a:t>
            </a:r>
            <a:r>
              <a:rPr lang="en-US" dirty="0" smtClean="0">
                <a:solidFill>
                  <a:srgbClr val="FFC000"/>
                </a:solidFill>
              </a:rPr>
              <a:t>o</a:t>
            </a:r>
            <a:r>
              <a:rPr lang="en-US" dirty="0" smtClean="0">
                <a:solidFill>
                  <a:srgbClr val="FFFF00"/>
                </a:solidFill>
              </a:rPr>
              <a:t>l</a:t>
            </a:r>
            <a:r>
              <a:rPr lang="en-US" dirty="0" smtClean="0">
                <a:solidFill>
                  <a:srgbClr val="00B050"/>
                </a:solidFill>
              </a:rPr>
              <a:t>o</a:t>
            </a:r>
            <a:r>
              <a:rPr lang="en-US" dirty="0" smtClean="0">
                <a:solidFill>
                  <a:srgbClr val="0070C0"/>
                </a:solidFill>
              </a:rPr>
              <a:t>r </a:t>
            </a:r>
            <a:r>
              <a:rPr lang="en-US" dirty="0" smtClean="0"/>
              <a:t>and </a:t>
            </a:r>
            <a:r>
              <a:rPr lang="en-US" dirty="0" err="1" smtClean="0">
                <a:effectLst>
                  <a:outerShdw blurRad="38100" dist="38100" dir="2700000" algn="tl">
                    <a:srgbClr val="000000">
                      <a:alpha val="43137"/>
                    </a:srgbClr>
                  </a:outerShdw>
                </a:effectLst>
              </a:rPr>
              <a:t>Intesity</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57200" y="1600200"/>
            <a:ext cx="7543800" cy="4525963"/>
          </a:xfrm>
        </p:spPr>
        <p:txBody>
          <a:bodyPr/>
          <a:lstStyle/>
          <a:p>
            <a:r>
              <a:rPr lang="en-US" dirty="0" smtClean="0"/>
              <a:t>Intensity (aka Saturation) is the Brightness or Dullness of a color</a:t>
            </a:r>
          </a:p>
          <a:p>
            <a:endParaRPr lang="en-US" dirty="0" smtClean="0"/>
          </a:p>
          <a:p>
            <a:pPr>
              <a:buNone/>
            </a:pPr>
            <a:endParaRPr lang="en-US" dirty="0" smtClean="0"/>
          </a:p>
          <a:p>
            <a:r>
              <a:rPr lang="en-US" dirty="0" smtClean="0"/>
              <a:t>Bright			Dull			Bright	</a:t>
            </a:r>
          </a:p>
          <a:p>
            <a:r>
              <a:rPr lang="en-US" dirty="0" smtClean="0"/>
              <a:t>High Intensity		low Intensity	High</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a:t>
            </a:r>
            <a:r>
              <a:rPr lang="en-US" dirty="0" smtClean="0">
                <a:solidFill>
                  <a:srgbClr val="FFC000"/>
                </a:solidFill>
              </a:rPr>
              <a:t>o</a:t>
            </a:r>
            <a:r>
              <a:rPr lang="en-US" dirty="0" smtClean="0">
                <a:solidFill>
                  <a:srgbClr val="FFFF00"/>
                </a:solidFill>
              </a:rPr>
              <a:t>l</a:t>
            </a:r>
            <a:r>
              <a:rPr lang="en-US" dirty="0" smtClean="0">
                <a:solidFill>
                  <a:srgbClr val="00B050"/>
                </a:solidFill>
              </a:rPr>
              <a:t>o</a:t>
            </a:r>
            <a:r>
              <a:rPr lang="en-US" dirty="0" smtClean="0">
                <a:solidFill>
                  <a:srgbClr val="0070C0"/>
                </a:solidFill>
              </a:rPr>
              <a:t>r </a:t>
            </a:r>
            <a:r>
              <a:rPr lang="en-US" dirty="0" smtClean="0"/>
              <a:t>and Expression</a:t>
            </a:r>
            <a:endParaRPr lang="en-US" dirty="0"/>
          </a:p>
        </p:txBody>
      </p:sp>
      <p:pic>
        <p:nvPicPr>
          <p:cNvPr id="5" name="Content Placeholder 4" descr="Picassothe-old-guitarist.jpg"/>
          <p:cNvPicPr>
            <a:picLocks noGrp="1" noChangeAspect="1"/>
          </p:cNvPicPr>
          <p:nvPr>
            <p:ph sz="half" idx="1"/>
          </p:nvPr>
        </p:nvPicPr>
        <p:blipFill>
          <a:blip r:embed="rId3" cstate="print"/>
          <a:stretch>
            <a:fillRect/>
          </a:stretch>
        </p:blipFill>
        <p:spPr>
          <a:xfrm>
            <a:off x="972371" y="1600200"/>
            <a:ext cx="3008257" cy="4525963"/>
          </a:xfrm>
        </p:spPr>
      </p:pic>
      <p:sp>
        <p:nvSpPr>
          <p:cNvPr id="7" name="Content Placeholder 6"/>
          <p:cNvSpPr>
            <a:spLocks noGrp="1"/>
          </p:cNvSpPr>
          <p:nvPr>
            <p:ph sz="half" idx="2"/>
          </p:nvPr>
        </p:nvSpPr>
        <p:spPr/>
        <p:txBody>
          <a:bodyPr/>
          <a:lstStyle/>
          <a:p>
            <a:r>
              <a:rPr lang="en-US" dirty="0" smtClean="0"/>
              <a:t>Imagine this painting by Picasso in reds, yellows, or oranges.</a:t>
            </a:r>
          </a:p>
          <a:p>
            <a:endParaRPr lang="en-US" dirty="0" smtClean="0"/>
          </a:p>
          <a:p>
            <a:r>
              <a:rPr lang="en-US" dirty="0" smtClean="0"/>
              <a:t>Cool colors are likely to have a quieting effect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a:t>
            </a:r>
            <a:endParaRPr lang="en-US" dirty="0"/>
          </a:p>
        </p:txBody>
      </p:sp>
      <p:pic>
        <p:nvPicPr>
          <p:cNvPr id="5" name="Content Placeholder 4" descr="Matisse Boy With Butterfly Net.jpg"/>
          <p:cNvPicPr>
            <a:picLocks noGrp="1" noChangeAspect="1"/>
          </p:cNvPicPr>
          <p:nvPr>
            <p:ph sz="half" idx="1"/>
          </p:nvPr>
        </p:nvPicPr>
        <p:blipFill>
          <a:blip r:embed="rId2" cstate="print"/>
          <a:stretch>
            <a:fillRect/>
          </a:stretch>
        </p:blipFill>
        <p:spPr>
          <a:xfrm>
            <a:off x="1066800" y="1524000"/>
            <a:ext cx="2971800" cy="4586701"/>
          </a:xfrm>
        </p:spPr>
      </p:pic>
      <p:sp>
        <p:nvSpPr>
          <p:cNvPr id="4" name="Content Placeholder 3"/>
          <p:cNvSpPr>
            <a:spLocks noGrp="1"/>
          </p:cNvSpPr>
          <p:nvPr>
            <p:ph sz="half" idx="2"/>
          </p:nvPr>
        </p:nvSpPr>
        <p:spPr/>
        <p:txBody>
          <a:bodyPr/>
          <a:lstStyle/>
          <a:p>
            <a:r>
              <a:rPr lang="en-US" dirty="0" smtClean="0"/>
              <a:t>Look closely at this image.</a:t>
            </a:r>
          </a:p>
          <a:p>
            <a:r>
              <a:rPr lang="en-US" dirty="0" smtClean="0"/>
              <a:t>Describe the use of color in this image in 5-8 sentences using  the following terms: intensity,  warm and cool colors, color relationships, and mood/expressiveness.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a:t>
            </a:r>
            <a:endParaRPr lang="en-US" dirty="0"/>
          </a:p>
        </p:txBody>
      </p:sp>
      <p:pic>
        <p:nvPicPr>
          <p:cNvPr id="4" name="Content Placeholder 3" descr="architectural_models_oklahoma_city_national_memorial_professional_model.jpg"/>
          <p:cNvPicPr>
            <a:picLocks noGrp="1" noChangeAspect="1"/>
          </p:cNvPicPr>
          <p:nvPr>
            <p:ph idx="1"/>
          </p:nvPr>
        </p:nvPicPr>
        <p:blipFill>
          <a:blip r:embed="rId3" cstate="print"/>
          <a:stretch>
            <a:fillRect/>
          </a:stretch>
        </p:blipFill>
        <p:spPr>
          <a:xfrm>
            <a:off x="1371600" y="1945481"/>
            <a:ext cx="5676900" cy="4395958"/>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Ok City MEmorial Night2.jpg"/>
          <p:cNvPicPr>
            <a:picLocks noGrp="1" noChangeAspect="1"/>
          </p:cNvPicPr>
          <p:nvPr>
            <p:ph idx="1"/>
          </p:nvPr>
        </p:nvPicPr>
        <p:blipFill>
          <a:blip r:embed="rId2" cstate="print"/>
          <a:stretch>
            <a:fillRect/>
          </a:stretch>
        </p:blipFill>
        <p:spPr>
          <a:xfrm>
            <a:off x="1770630" y="1600200"/>
            <a:ext cx="5602739" cy="452596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a:t>
            </a:r>
            <a:endParaRPr lang="en-US" dirty="0"/>
          </a:p>
        </p:txBody>
      </p:sp>
      <p:pic>
        <p:nvPicPr>
          <p:cNvPr id="4" name="Content Placeholder 3" descr="Caleb Bingham.jpg"/>
          <p:cNvPicPr>
            <a:picLocks noGrp="1" noChangeAspect="1"/>
          </p:cNvPicPr>
          <p:nvPr>
            <p:ph idx="1"/>
          </p:nvPr>
        </p:nvPicPr>
        <p:blipFill>
          <a:blip r:embed="rId3" cstate="print"/>
          <a:stretch>
            <a:fillRect/>
          </a:stretch>
        </p:blipFill>
        <p:spPr>
          <a:xfrm>
            <a:off x="1721345" y="1600200"/>
            <a:ext cx="5701310" cy="4525963"/>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Content Placeholder 6" descr="Homer The Country School.jpg"/>
          <p:cNvPicPr>
            <a:picLocks noGrp="1" noChangeAspect="1"/>
          </p:cNvPicPr>
          <p:nvPr>
            <p:ph sz="half" idx="1"/>
          </p:nvPr>
        </p:nvPicPr>
        <p:blipFill>
          <a:blip r:embed="rId2" cstate="print"/>
          <a:stretch>
            <a:fillRect/>
          </a:stretch>
        </p:blipFill>
        <p:spPr>
          <a:xfrm>
            <a:off x="457200" y="304801"/>
            <a:ext cx="8434410" cy="4678462"/>
          </a:xfrm>
        </p:spPr>
      </p:pic>
      <p:sp>
        <p:nvSpPr>
          <p:cNvPr id="6" name="Content Placeholder 5"/>
          <p:cNvSpPr>
            <a:spLocks noGrp="1"/>
          </p:cNvSpPr>
          <p:nvPr>
            <p:ph sz="half" idx="2"/>
          </p:nvPr>
        </p:nvSpPr>
        <p:spPr>
          <a:xfrm>
            <a:off x="685800" y="5105400"/>
            <a:ext cx="8001000" cy="1447800"/>
          </a:xfrm>
        </p:spPr>
        <p:txBody>
          <a:bodyPr>
            <a:normAutofit lnSpcReduction="10000"/>
          </a:bodyPr>
          <a:lstStyle/>
          <a:p>
            <a:r>
              <a:rPr lang="en-US" dirty="0" smtClean="0"/>
              <a:t>How is space indicated in this artwork? </a:t>
            </a:r>
            <a:endParaRPr lang="en-US" dirty="0" smtClean="0"/>
          </a:p>
          <a:p>
            <a:r>
              <a:rPr lang="en-US" dirty="0" smtClean="0"/>
              <a:t>Look closely and describe space in this painting in 5-8 sentences.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Texture</a:t>
            </a:r>
            <a:endParaRPr lang="en-US" dirty="0"/>
          </a:p>
        </p:txBody>
      </p:sp>
      <p:pic>
        <p:nvPicPr>
          <p:cNvPr id="4" name="Content Placeholder 3" descr="Dorothea Lange Migrant Mother.jpg"/>
          <p:cNvPicPr>
            <a:picLocks noGrp="1" noChangeAspect="1"/>
          </p:cNvPicPr>
          <p:nvPr>
            <p:ph idx="1"/>
          </p:nvPr>
        </p:nvPicPr>
        <p:blipFill>
          <a:blip r:embed="rId3" cstate="print"/>
          <a:stretch>
            <a:fillRect/>
          </a:stretch>
        </p:blipFill>
        <p:spPr>
          <a:xfrm>
            <a:off x="762000" y="1447800"/>
            <a:ext cx="3837674" cy="4787741"/>
          </a:xfrm>
        </p:spPr>
      </p:pic>
      <p:pic>
        <p:nvPicPr>
          <p:cNvPr id="5" name="Picture 4" descr="Marilyn Levine whyteeice.jpg"/>
          <p:cNvPicPr>
            <a:picLocks noChangeAspect="1"/>
          </p:cNvPicPr>
          <p:nvPr/>
        </p:nvPicPr>
        <p:blipFill>
          <a:blip r:embed="rId4" cstate="print"/>
          <a:stretch>
            <a:fillRect/>
          </a:stretch>
        </p:blipFill>
        <p:spPr>
          <a:xfrm>
            <a:off x="5029200" y="1219200"/>
            <a:ext cx="3116455" cy="2529590"/>
          </a:xfrm>
          <a:prstGeom prst="rect">
            <a:avLst/>
          </a:prstGeom>
        </p:spPr>
      </p:pic>
      <p:sp>
        <p:nvSpPr>
          <p:cNvPr id="7" name="Rectangle 6"/>
          <p:cNvSpPr/>
          <p:nvPr/>
        </p:nvSpPr>
        <p:spPr>
          <a:xfrm>
            <a:off x="4648200" y="4114800"/>
            <a:ext cx="4038600" cy="461665"/>
          </a:xfrm>
          <a:prstGeom prst="rect">
            <a:avLst/>
          </a:prstGeom>
        </p:spPr>
        <p:txBody>
          <a:bodyPr wrap="square">
            <a:spAutoFit/>
          </a:bodyPr>
          <a:lstStyle/>
          <a:p>
            <a:r>
              <a:rPr lang="en-US" sz="2400" dirty="0" smtClean="0"/>
              <a:t>Simulated</a:t>
            </a:r>
            <a:r>
              <a:rPr lang="en-US" sz="2400" baseline="0" dirty="0" smtClean="0"/>
              <a:t> vs. Invented Texture</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Texture</a:t>
            </a:r>
            <a:endParaRPr lang="en-US" dirty="0"/>
          </a:p>
        </p:txBody>
      </p:sp>
      <p:pic>
        <p:nvPicPr>
          <p:cNvPr id="8" name="Content Placeholder 7" descr="Ansel Adams.jpg"/>
          <p:cNvPicPr>
            <a:picLocks noGrp="1" noChangeAspect="1"/>
          </p:cNvPicPr>
          <p:nvPr>
            <p:ph idx="1"/>
          </p:nvPr>
        </p:nvPicPr>
        <p:blipFill>
          <a:blip r:embed="rId3" cstate="print"/>
          <a:stretch>
            <a:fillRect/>
          </a:stretch>
        </p:blipFill>
        <p:spPr>
          <a:xfrm>
            <a:off x="1748227" y="1600200"/>
            <a:ext cx="5647546" cy="45259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t>
            </a:r>
            <a:endParaRPr lang="en-US" dirty="0"/>
          </a:p>
        </p:txBody>
      </p:sp>
      <p:pic>
        <p:nvPicPr>
          <p:cNvPr id="4" name="Content Placeholder 3" descr="Kathleen Edwards_gargoyle.jpg"/>
          <p:cNvPicPr>
            <a:picLocks noGrp="1" noChangeAspect="1"/>
          </p:cNvPicPr>
          <p:nvPr>
            <p:ph sz="half" idx="1"/>
          </p:nvPr>
        </p:nvPicPr>
        <p:blipFill>
          <a:blip r:embed="rId2" cstate="print"/>
          <a:stretch>
            <a:fillRect/>
          </a:stretch>
        </p:blipFill>
        <p:spPr>
          <a:xfrm>
            <a:off x="796152" y="1600200"/>
            <a:ext cx="3360696" cy="4525963"/>
          </a:xfrm>
        </p:spPr>
      </p:pic>
      <p:sp>
        <p:nvSpPr>
          <p:cNvPr id="5" name="Content Placeholder 4"/>
          <p:cNvSpPr>
            <a:spLocks noGrp="1"/>
          </p:cNvSpPr>
          <p:nvPr>
            <p:ph sz="half" idx="2"/>
          </p:nvPr>
        </p:nvSpPr>
        <p:spPr/>
        <p:txBody>
          <a:bodyPr/>
          <a:lstStyle/>
          <a:p>
            <a:r>
              <a:rPr lang="en-US" dirty="0" smtClean="0"/>
              <a:t>Follows the contours of the </a:t>
            </a:r>
            <a:r>
              <a:rPr lang="en-US" dirty="0" smtClean="0"/>
              <a:t>object/subject</a:t>
            </a:r>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Description</a:t>
            </a:r>
            <a:endParaRPr lang="en-US" dirty="0"/>
          </a:p>
        </p:txBody>
      </p:sp>
      <p:sp>
        <p:nvSpPr>
          <p:cNvPr id="4" name="Content Placeholder 3"/>
          <p:cNvSpPr>
            <a:spLocks noGrp="1"/>
          </p:cNvSpPr>
          <p:nvPr>
            <p:ph sz="half" idx="1"/>
          </p:nvPr>
        </p:nvSpPr>
        <p:spPr/>
        <p:txBody>
          <a:bodyPr/>
          <a:lstStyle/>
          <a:p>
            <a:r>
              <a:rPr lang="en-US" dirty="0" smtClean="0"/>
              <a:t>In writing, use Vocabulary to describe this artwork using at least ten complete sentences</a:t>
            </a:r>
            <a:endParaRPr lang="en-US" dirty="0"/>
          </a:p>
        </p:txBody>
      </p:sp>
      <p:pic>
        <p:nvPicPr>
          <p:cNvPr id="6" name="Content Placeholder 5" descr="Hana-Ogi of Ogi-Ya.jpg"/>
          <p:cNvPicPr>
            <a:picLocks noGrp="1" noChangeAspect="1"/>
          </p:cNvPicPr>
          <p:nvPr>
            <p:ph sz="half" idx="2"/>
          </p:nvPr>
        </p:nvPicPr>
        <p:blipFill>
          <a:blip r:embed="rId2" cstate="print"/>
          <a:stretch>
            <a:fillRect/>
          </a:stretch>
        </p:blipFill>
        <p:spPr>
          <a:xfrm>
            <a:off x="4648200" y="1295400"/>
            <a:ext cx="3481927" cy="5120481"/>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Line</a:t>
            </a:r>
            <a:endParaRPr lang="en-US" dirty="0"/>
          </a:p>
        </p:txBody>
      </p:sp>
      <p:sp>
        <p:nvSpPr>
          <p:cNvPr id="5" name="Content Placeholder 4"/>
          <p:cNvSpPr>
            <a:spLocks noGrp="1"/>
          </p:cNvSpPr>
          <p:nvPr>
            <p:ph sz="half" idx="1"/>
          </p:nvPr>
        </p:nvSpPr>
        <p:spPr/>
        <p:txBody>
          <a:bodyPr/>
          <a:lstStyle/>
          <a:p>
            <a:endParaRPr lang="en-US"/>
          </a:p>
        </p:txBody>
      </p:sp>
      <p:sp>
        <p:nvSpPr>
          <p:cNvPr id="6" name="Content Placeholder 5"/>
          <p:cNvSpPr>
            <a:spLocks noGrp="1"/>
          </p:cNvSpPr>
          <p:nvPr>
            <p:ph sz="half" idx="2"/>
          </p:nvPr>
        </p:nvSpPr>
        <p:spPr/>
        <p:txBody>
          <a:bodyPr/>
          <a:lstStyle/>
          <a:p>
            <a:r>
              <a:rPr lang="en-US" dirty="0" smtClean="0"/>
              <a:t>Repeated to create movement or texture</a:t>
            </a:r>
          </a:p>
          <a:p>
            <a:endParaRPr lang="en-US" dirty="0"/>
          </a:p>
        </p:txBody>
      </p:sp>
      <p:pic>
        <p:nvPicPr>
          <p:cNvPr id="7" name="Content Placeholder 3" descr="Kathleen Edwards Stick man.jpg"/>
          <p:cNvPicPr>
            <a:picLocks noChangeAspect="1"/>
          </p:cNvPicPr>
          <p:nvPr/>
        </p:nvPicPr>
        <p:blipFill>
          <a:blip r:embed="rId2" cstate="print"/>
          <a:stretch>
            <a:fillRect/>
          </a:stretch>
        </p:blipFill>
        <p:spPr>
          <a:xfrm>
            <a:off x="381000" y="1417637"/>
            <a:ext cx="4100572" cy="544036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r>
              <a:rPr lang="en-US" dirty="0" smtClean="0"/>
              <a:t>Look closely at the lines in this artwork by Kathleen Edwards.</a:t>
            </a:r>
          </a:p>
          <a:p>
            <a:r>
              <a:rPr lang="en-US" dirty="0" smtClean="0"/>
              <a:t>Use 5-8 complete sentences to describe the lines in this artwork.</a:t>
            </a:r>
            <a:endParaRPr lang="en-US" dirty="0"/>
          </a:p>
        </p:txBody>
      </p:sp>
      <p:pic>
        <p:nvPicPr>
          <p:cNvPr id="5" name="Content Placeholder 3" descr="Kathleen Edwards_man_in_water.jpg"/>
          <p:cNvPicPr>
            <a:picLocks noChangeAspect="1"/>
          </p:cNvPicPr>
          <p:nvPr/>
        </p:nvPicPr>
        <p:blipFill>
          <a:blip r:embed="rId2" cstate="print"/>
          <a:stretch>
            <a:fillRect/>
          </a:stretch>
        </p:blipFill>
        <p:spPr>
          <a:xfrm>
            <a:off x="533400" y="1219200"/>
            <a:ext cx="3975674" cy="536416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Shape and Form</a:t>
            </a:r>
            <a:endParaRPr lang="en-US" dirty="0"/>
          </a:p>
        </p:txBody>
      </p:sp>
      <p:pic>
        <p:nvPicPr>
          <p:cNvPr id="4" name="Content Placeholder 3" descr="escher_circle-limit-IV_1960.jpg"/>
          <p:cNvPicPr>
            <a:picLocks noGrp="1" noChangeAspect="1"/>
          </p:cNvPicPr>
          <p:nvPr>
            <p:ph sz="half" idx="1"/>
          </p:nvPr>
        </p:nvPicPr>
        <p:blipFill>
          <a:blip r:embed="rId2" cstate="print"/>
          <a:stretch>
            <a:fillRect/>
          </a:stretch>
        </p:blipFill>
        <p:spPr>
          <a:xfrm>
            <a:off x="457200" y="1806188"/>
            <a:ext cx="4038600" cy="4113987"/>
          </a:xfrm>
        </p:spPr>
      </p:pic>
      <p:sp>
        <p:nvSpPr>
          <p:cNvPr id="5" name="Content Placeholder 4"/>
          <p:cNvSpPr>
            <a:spLocks noGrp="1"/>
          </p:cNvSpPr>
          <p:nvPr>
            <p:ph sz="half" idx="2"/>
          </p:nvPr>
        </p:nvSpPr>
        <p:spPr/>
        <p:txBody>
          <a:bodyPr/>
          <a:lstStyle/>
          <a:p>
            <a:r>
              <a:rPr lang="en-US" dirty="0" smtClean="0"/>
              <a:t>Shape vs. Form</a:t>
            </a:r>
          </a:p>
          <a:p>
            <a:r>
              <a:rPr lang="en-US" dirty="0" smtClean="0"/>
              <a:t>Figure Ground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pen and closed shapes.gif"/>
          <p:cNvPicPr>
            <a:picLocks noGrp="1" noChangeAspect="1"/>
          </p:cNvPicPr>
          <p:nvPr>
            <p:ph idx="1"/>
          </p:nvPr>
        </p:nvPicPr>
        <p:blipFill>
          <a:blip r:embed="rId2" cstate="print"/>
          <a:stretch>
            <a:fillRect/>
          </a:stretch>
        </p:blipFill>
        <p:spPr>
          <a:xfrm>
            <a:off x="2590800" y="1066800"/>
            <a:ext cx="3691775" cy="5111689"/>
          </a:xfrm>
        </p:spPr>
      </p:pic>
      <p:sp>
        <p:nvSpPr>
          <p:cNvPr id="2" name="Title 1"/>
          <p:cNvSpPr>
            <a:spLocks noGrp="1"/>
          </p:cNvSpPr>
          <p:nvPr>
            <p:ph type="title"/>
          </p:nvPr>
        </p:nvSpPr>
        <p:spPr>
          <a:solidFill>
            <a:schemeClr val="bg1"/>
          </a:solidFill>
        </p:spPr>
        <p:txBody>
          <a:bodyPr/>
          <a:lstStyle/>
          <a:p>
            <a:r>
              <a:rPr lang="en-US" dirty="0" smtClean="0"/>
              <a:t>Open and Closed Shapes</a:t>
            </a:r>
            <a:endParaRPr lang="en-US" dirty="0"/>
          </a:p>
        </p:txBody>
      </p:sp>
      <p:sp>
        <p:nvSpPr>
          <p:cNvPr id="5" name="TextBox 4"/>
          <p:cNvSpPr txBox="1"/>
          <p:nvPr/>
        </p:nvSpPr>
        <p:spPr>
          <a:xfrm>
            <a:off x="609600" y="1676400"/>
            <a:ext cx="2133600" cy="3416320"/>
          </a:xfrm>
          <a:prstGeom prst="rect">
            <a:avLst/>
          </a:prstGeom>
          <a:noFill/>
        </p:spPr>
        <p:txBody>
          <a:bodyPr wrap="square" rtlCol="0">
            <a:spAutoFit/>
          </a:bodyPr>
          <a:lstStyle/>
          <a:p>
            <a:r>
              <a:rPr lang="en-US" sz="2400" dirty="0" smtClean="0"/>
              <a:t>Open Shapes have space around and between them and share  some importance with the background</a:t>
            </a:r>
            <a:endParaRPr lang="en-US" sz="2400" dirty="0"/>
          </a:p>
        </p:txBody>
      </p:sp>
      <p:sp>
        <p:nvSpPr>
          <p:cNvPr id="6" name="TextBox 5"/>
          <p:cNvSpPr txBox="1"/>
          <p:nvPr/>
        </p:nvSpPr>
        <p:spPr>
          <a:xfrm>
            <a:off x="6324600" y="1752600"/>
            <a:ext cx="2438400" cy="1200329"/>
          </a:xfrm>
          <a:prstGeom prst="rect">
            <a:avLst/>
          </a:prstGeom>
          <a:noFill/>
        </p:spPr>
        <p:txBody>
          <a:bodyPr wrap="square" rtlCol="0">
            <a:spAutoFit/>
          </a:bodyPr>
          <a:lstStyle/>
          <a:p>
            <a:r>
              <a:rPr lang="en-US" sz="2400" dirty="0" smtClean="0"/>
              <a:t>Closed shapes and forms seem solid and heavy</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hape_constancy.gif"/>
          <p:cNvPicPr>
            <a:picLocks noGrp="1" noChangeAspect="1"/>
          </p:cNvPicPr>
          <p:nvPr>
            <p:ph sz="half" idx="2"/>
          </p:nvPr>
        </p:nvPicPr>
        <p:blipFill>
          <a:blip r:embed="rId2" cstate="print"/>
          <a:stretch>
            <a:fillRect/>
          </a:stretch>
        </p:blipFill>
        <p:spPr>
          <a:xfrm>
            <a:off x="914400" y="2590800"/>
            <a:ext cx="7239000" cy="3598817"/>
          </a:xfrm>
        </p:spPr>
      </p:pic>
      <p:sp>
        <p:nvSpPr>
          <p:cNvPr id="2" name="Title 1"/>
          <p:cNvSpPr>
            <a:spLocks noGrp="1"/>
          </p:cNvSpPr>
          <p:nvPr>
            <p:ph type="title"/>
          </p:nvPr>
        </p:nvSpPr>
        <p:spPr/>
        <p:txBody>
          <a:bodyPr/>
          <a:lstStyle/>
          <a:p>
            <a:r>
              <a:rPr lang="en-US" dirty="0" smtClean="0"/>
              <a:t>Shape Constancy</a:t>
            </a:r>
            <a:endParaRPr lang="en-US" dirty="0"/>
          </a:p>
        </p:txBody>
      </p:sp>
      <p:sp>
        <p:nvSpPr>
          <p:cNvPr id="3" name="Content Placeholder 2"/>
          <p:cNvSpPr>
            <a:spLocks noGrp="1"/>
          </p:cNvSpPr>
          <p:nvPr>
            <p:ph sz="half" idx="1"/>
          </p:nvPr>
        </p:nvSpPr>
        <p:spPr>
          <a:xfrm>
            <a:off x="457200" y="1600201"/>
            <a:ext cx="7924800" cy="1447800"/>
          </a:xfrm>
        </p:spPr>
        <p:txBody>
          <a:bodyPr/>
          <a:lstStyle/>
          <a:p>
            <a:r>
              <a:rPr lang="en-US" dirty="0" smtClean="0"/>
              <a:t>The tendency to see a shape as unchanging regardless of the angle at which you see it.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Shape</a:t>
            </a:r>
            <a:endParaRPr lang="en-US" dirty="0"/>
          </a:p>
        </p:txBody>
      </p:sp>
      <p:pic>
        <p:nvPicPr>
          <p:cNvPr id="5" name="Content Placeholder 4" descr="EdHoppernewyork-movie.jpg"/>
          <p:cNvPicPr>
            <a:picLocks noGrp="1" noChangeAspect="1"/>
          </p:cNvPicPr>
          <p:nvPr>
            <p:ph sz="half" idx="1"/>
          </p:nvPr>
        </p:nvPicPr>
        <p:blipFill>
          <a:blip r:embed="rId2" cstate="print"/>
          <a:stretch>
            <a:fillRect/>
          </a:stretch>
        </p:blipFill>
        <p:spPr>
          <a:xfrm>
            <a:off x="457200" y="1752600"/>
            <a:ext cx="4523418" cy="3654711"/>
          </a:xfrm>
        </p:spPr>
      </p:pic>
      <p:sp>
        <p:nvSpPr>
          <p:cNvPr id="4" name="Content Placeholder 3"/>
          <p:cNvSpPr>
            <a:spLocks noGrp="1"/>
          </p:cNvSpPr>
          <p:nvPr>
            <p:ph sz="half" idx="2"/>
          </p:nvPr>
        </p:nvSpPr>
        <p:spPr>
          <a:xfrm>
            <a:off x="4953000" y="1600200"/>
            <a:ext cx="3733800" cy="4525963"/>
          </a:xfrm>
        </p:spPr>
        <p:txBody>
          <a:bodyPr/>
          <a:lstStyle/>
          <a:p>
            <a:r>
              <a:rPr lang="en-US" dirty="0" smtClean="0"/>
              <a:t>Look closely at the lines in this artwork by </a:t>
            </a:r>
            <a:r>
              <a:rPr lang="en-US" dirty="0" smtClean="0"/>
              <a:t>Edward Hopper.</a:t>
            </a:r>
            <a:endParaRPr lang="en-US" dirty="0" smtClean="0"/>
          </a:p>
          <a:p>
            <a:r>
              <a:rPr lang="en-US" dirty="0" smtClean="0"/>
              <a:t>Use </a:t>
            </a:r>
            <a:r>
              <a:rPr lang="en-US" dirty="0" smtClean="0"/>
              <a:t>6-10 </a:t>
            </a:r>
            <a:r>
              <a:rPr lang="en-US" dirty="0" smtClean="0"/>
              <a:t>complete sentences to describe the </a:t>
            </a:r>
            <a:r>
              <a:rPr lang="en-US" dirty="0" smtClean="0"/>
              <a:t>shapes and lines </a:t>
            </a:r>
            <a:r>
              <a:rPr lang="en-US" dirty="0" smtClean="0"/>
              <a:t>in this artwork.</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and Value</a:t>
            </a:r>
            <a:endParaRPr lang="en-US" dirty="0"/>
          </a:p>
        </p:txBody>
      </p:sp>
      <p:pic>
        <p:nvPicPr>
          <p:cNvPr id="4" name="Content Placeholder 3" descr="Caravaggio The Supper at Emmaus.jpg"/>
          <p:cNvPicPr>
            <a:picLocks noGrp="1" noChangeAspect="1"/>
          </p:cNvPicPr>
          <p:nvPr>
            <p:ph sz="half" idx="1"/>
          </p:nvPr>
        </p:nvPicPr>
        <p:blipFill>
          <a:blip r:embed="rId2" cstate="print"/>
          <a:stretch>
            <a:fillRect/>
          </a:stretch>
        </p:blipFill>
        <p:spPr>
          <a:xfrm>
            <a:off x="457200" y="2424194"/>
            <a:ext cx="4038600" cy="2877974"/>
          </a:xfrm>
        </p:spPr>
      </p:pic>
      <p:sp>
        <p:nvSpPr>
          <p:cNvPr id="5" name="Content Placeholder 4"/>
          <p:cNvSpPr>
            <a:spLocks noGrp="1"/>
          </p:cNvSpPr>
          <p:nvPr>
            <p:ph sz="half" idx="2"/>
          </p:nvPr>
        </p:nvSpPr>
        <p:spPr/>
        <p:txBody>
          <a:bodyPr/>
          <a:lstStyle/>
          <a:p>
            <a:r>
              <a:rPr lang="en-US" dirty="0" smtClean="0"/>
              <a:t>Literally translates in Italian to mean “light-dark”</a:t>
            </a:r>
          </a:p>
          <a:p>
            <a:r>
              <a:rPr lang="en-US" dirty="0" smtClean="0"/>
              <a:t>It is </a:t>
            </a:r>
            <a:r>
              <a:rPr lang="en-US" i="1" dirty="0" smtClean="0"/>
              <a:t>Dramatic</a:t>
            </a:r>
            <a:r>
              <a:rPr lang="en-US" dirty="0" smtClean="0"/>
              <a:t> Contrasts between light and dark</a:t>
            </a:r>
            <a:r>
              <a:rPr lang="en-US" dirty="0" smtClean="0"/>
              <a:t>.</a:t>
            </a:r>
          </a:p>
          <a:p>
            <a:r>
              <a:rPr lang="en-US" dirty="0" smtClean="0"/>
              <a:t>Light and Darkness are used as symbols in stories and </a:t>
            </a:r>
            <a:r>
              <a:rPr lang="en-US" dirty="0" err="1" smtClean="0"/>
              <a:t>legeneds</a:t>
            </a:r>
            <a:endParaRPr lang="en-US" dirty="0" smtClean="0"/>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TotalTime>
  <Words>796</Words>
  <Application>Microsoft Office PowerPoint</Application>
  <PresentationFormat>On-screen Show (4:3)</PresentationFormat>
  <Paragraphs>72</Paragraphs>
  <Slides>20</Slides>
  <Notes>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Finding the Elements of Art</vt:lpstr>
      <vt:lpstr>Line</vt:lpstr>
      <vt:lpstr>Line</vt:lpstr>
      <vt:lpstr>Line</vt:lpstr>
      <vt:lpstr>Shape and Form</vt:lpstr>
      <vt:lpstr>Open and Closed Shapes</vt:lpstr>
      <vt:lpstr>Shape Constancy</vt:lpstr>
      <vt:lpstr>Shape</vt:lpstr>
      <vt:lpstr>Color and Value</vt:lpstr>
      <vt:lpstr>Value and Expression</vt:lpstr>
      <vt:lpstr>Color and Intesity</vt:lpstr>
      <vt:lpstr>Color and Expression</vt:lpstr>
      <vt:lpstr>Color</vt:lpstr>
      <vt:lpstr>Space</vt:lpstr>
      <vt:lpstr>Slide 15</vt:lpstr>
      <vt:lpstr>Space</vt:lpstr>
      <vt:lpstr>Slide 17</vt:lpstr>
      <vt:lpstr>Texture</vt:lpstr>
      <vt:lpstr>Texture</vt:lpstr>
      <vt:lpstr>Description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the Elements of Art</dc:title>
  <dc:creator>landrew</dc:creator>
  <cp:lastModifiedBy>landrew</cp:lastModifiedBy>
  <cp:revision>19</cp:revision>
  <dcterms:created xsi:type="dcterms:W3CDTF">2014-02-06T13:39:21Z</dcterms:created>
  <dcterms:modified xsi:type="dcterms:W3CDTF">2014-02-10T00:11:19Z</dcterms:modified>
</cp:coreProperties>
</file>