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0" r:id="rId4"/>
    <p:sldId id="261" r:id="rId5"/>
    <p:sldId id="262" r:id="rId6"/>
    <p:sldId id="263" r:id="rId7"/>
    <p:sldId id="264" r:id="rId8"/>
    <p:sldId id="265" r:id="rId9"/>
    <p:sldId id="257" r:id="rId10"/>
    <p:sldId id="266" r:id="rId11"/>
    <p:sldId id="270" r:id="rId12"/>
    <p:sldId id="267" r:id="rId13"/>
    <p:sldId id="268" r:id="rId14"/>
    <p:sldId id="271" r:id="rId15"/>
    <p:sldId id="274" r:id="rId16"/>
    <p:sldId id="276" r:id="rId17"/>
    <p:sldId id="273" r:id="rId18"/>
    <p:sldId id="277" r:id="rId19"/>
    <p:sldId id="272" r:id="rId20"/>
    <p:sldId id="278" r:id="rId21"/>
    <p:sldId id="281" r:id="rId22"/>
    <p:sldId id="275" r:id="rId23"/>
    <p:sldId id="280" r:id="rId24"/>
    <p:sldId id="282" r:id="rId25"/>
    <p:sldId id="284" r:id="rId26"/>
    <p:sldId id="283"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AEDC0-862A-4882-BA4F-3C270965F917}" type="datetimeFigureOut">
              <a:rPr lang="en-US" smtClean="0"/>
              <a:pPr/>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ABCC9-2073-47CC-8A3D-13430B1818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 the Banjo face</a:t>
            </a:r>
            <a:r>
              <a:rPr lang="en-US" baseline="0" dirty="0" smtClean="0"/>
              <a:t> to the shadows around it. Is it light or dark comparatively?</a:t>
            </a:r>
          </a:p>
          <a:p>
            <a:r>
              <a:rPr lang="en-US" baseline="0" dirty="0" smtClean="0"/>
              <a:t>Now compare it to the back wall? Value is relative to its surroundings.</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Electric lighting, artists who worked after sundown used candles. These</a:t>
            </a:r>
            <a:r>
              <a:rPr lang="en-US" baseline="0" dirty="0" smtClean="0"/>
              <a:t> works fostered the popularity of Chiaroscuro which is </a:t>
            </a:r>
            <a:r>
              <a:rPr lang="en-US" dirty="0" smtClean="0"/>
              <a:t>created from 1 source, usually a candle</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Picasso uses mostly middle range</a:t>
            </a:r>
            <a:r>
              <a:rPr lang="en-US" baseline="0" dirty="0" smtClean="0"/>
              <a:t> values. Contrast is minimal, entire image has soft light. Her pose and expression is also peaceful and relaxed. Light here is a positive role.</a:t>
            </a:r>
          </a:p>
          <a:p>
            <a:r>
              <a:rPr lang="en-US" baseline="0" dirty="0" smtClean="0"/>
              <a:t>Young Woman drawing uses mostly dark values. Her face is illuminated on one side and the rest is in shadow. The strong contrast creates drama and mood. Maybe more solemn or somber.</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surfaces absorb different rays</a:t>
            </a:r>
            <a:endParaRPr lang="en-US" dirty="0"/>
          </a:p>
        </p:txBody>
      </p:sp>
      <p:sp>
        <p:nvSpPr>
          <p:cNvPr id="4" name="Slide Number Placeholder 3"/>
          <p:cNvSpPr>
            <a:spLocks noGrp="1"/>
          </p:cNvSpPr>
          <p:nvPr>
            <p:ph type="sldNum" sz="quarter" idx="10"/>
          </p:nvPr>
        </p:nvSpPr>
        <p:spPr/>
        <p:txBody>
          <a:bodyPr/>
          <a:lstStyle/>
          <a:p>
            <a:fld id="{A9B079C4-A832-403B-BEB1-7EDF9B905FD5}"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D2532-E569-4FF1-A656-0CF7D1A9CDB1}"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D2532-E569-4FF1-A656-0CF7D1A9CDB1}"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D2532-E569-4FF1-A656-0CF7D1A9CDB1}"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D2532-E569-4FF1-A656-0CF7D1A9CDB1}"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D2532-E569-4FF1-A656-0CF7D1A9CDB1}"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D2532-E569-4FF1-A656-0CF7D1A9CDB1}"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D2532-E569-4FF1-A656-0CF7D1A9CDB1}" type="datetimeFigureOut">
              <a:rPr lang="en-US" smtClean="0"/>
              <a:pPr/>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D2532-E569-4FF1-A656-0CF7D1A9CDB1}" type="datetimeFigureOut">
              <a:rPr lang="en-US" smtClean="0"/>
              <a:pPr/>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D2532-E569-4FF1-A656-0CF7D1A9CDB1}" type="datetimeFigureOut">
              <a:rPr lang="en-US" smtClean="0"/>
              <a:pPr/>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D2532-E569-4FF1-A656-0CF7D1A9CDB1}"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D2532-E569-4FF1-A656-0CF7D1A9CDB1}"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A3C0-658F-4867-9684-DE018F1C69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D2532-E569-4FF1-A656-0CF7D1A9CDB1}" type="datetimeFigureOut">
              <a:rPr lang="en-US" smtClean="0"/>
              <a:pPr/>
              <a:t>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2A3C0-658F-4867-9684-DE018F1C69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ted.com/talks/beau_lotto_optical_illusions_show_how_we_see.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ideo" Target="file:///F:\Sketchbook\Color\BeauLotto%20Color%20Illusions.mp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and V</a:t>
            </a:r>
            <a:r>
              <a:rPr lang="en-US" dirty="0" smtClean="0">
                <a:solidFill>
                  <a:schemeClr val="tx1">
                    <a:lumMod val="65000"/>
                    <a:lumOff val="35000"/>
                  </a:schemeClr>
                </a:solidFill>
              </a:rPr>
              <a:t>a</a:t>
            </a:r>
            <a:r>
              <a:rPr lang="en-US" dirty="0" smtClean="0">
                <a:solidFill>
                  <a:schemeClr val="bg1">
                    <a:lumMod val="65000"/>
                  </a:schemeClr>
                </a:solidFill>
              </a:rPr>
              <a:t>l</a:t>
            </a:r>
            <a:r>
              <a:rPr lang="en-US" dirty="0" smtClean="0">
                <a:solidFill>
                  <a:schemeClr val="bg1">
                    <a:lumMod val="75000"/>
                  </a:schemeClr>
                </a:solidFill>
              </a:rPr>
              <a:t>u</a:t>
            </a:r>
            <a:r>
              <a:rPr lang="en-US" dirty="0" smtClean="0">
                <a:solidFill>
                  <a:schemeClr val="bg1">
                    <a:lumMod val="95000"/>
                  </a:schemeClr>
                </a:solidFill>
              </a:rPr>
              <a:t>e</a:t>
            </a:r>
            <a:endParaRPr lang="en-US" dirty="0"/>
          </a:p>
        </p:txBody>
      </p:sp>
      <p:sp>
        <p:nvSpPr>
          <p:cNvPr id="3" name="Subtitle 2"/>
          <p:cNvSpPr>
            <a:spLocks noGrp="1"/>
          </p:cNvSpPr>
          <p:nvPr>
            <p:ph type="subTitle" idx="1"/>
          </p:nvPr>
        </p:nvSpPr>
        <p:spPr/>
        <p:txBody>
          <a:bodyPr>
            <a:normAutofit/>
          </a:bodyPr>
          <a:lstStyle/>
          <a:p>
            <a:r>
              <a:rPr lang="en-US" smtClean="0"/>
              <a:t>Art 3 &amp; 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Pigment</a:t>
            </a:r>
            <a:endParaRPr lang="en-US" dirty="0"/>
          </a:p>
        </p:txBody>
      </p:sp>
      <p:sp>
        <p:nvSpPr>
          <p:cNvPr id="3" name="Content Placeholder 2"/>
          <p:cNvSpPr>
            <a:spLocks noGrp="1"/>
          </p:cNvSpPr>
          <p:nvPr>
            <p:ph idx="1"/>
          </p:nvPr>
        </p:nvSpPr>
        <p:spPr/>
        <p:txBody>
          <a:bodyPr/>
          <a:lstStyle/>
          <a:p>
            <a:r>
              <a:rPr lang="en-US" dirty="0" smtClean="0"/>
              <a:t>Is made from using surfaces that reflect certain light rays</a:t>
            </a:r>
          </a:p>
          <a:p>
            <a:endParaRPr lang="en-US" dirty="0"/>
          </a:p>
        </p:txBody>
      </p:sp>
      <p:pic>
        <p:nvPicPr>
          <p:cNvPr id="4" name="Picture 3" descr="pigment.jpg"/>
          <p:cNvPicPr>
            <a:picLocks noChangeAspect="1"/>
          </p:cNvPicPr>
          <p:nvPr/>
        </p:nvPicPr>
        <p:blipFill>
          <a:blip r:embed="rId2" cstate="print"/>
          <a:stretch>
            <a:fillRect/>
          </a:stretch>
        </p:blipFill>
        <p:spPr>
          <a:xfrm>
            <a:off x="1371600" y="2971800"/>
            <a:ext cx="6352540" cy="3124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lor Spectrum.gif"/>
          <p:cNvPicPr>
            <a:picLocks noGrp="1" noChangeAspect="1"/>
          </p:cNvPicPr>
          <p:nvPr>
            <p:ph sz="half" idx="2"/>
          </p:nvPr>
        </p:nvPicPr>
        <p:blipFill>
          <a:blip r:embed="rId2" cstate="print"/>
          <a:stretch>
            <a:fillRect/>
          </a:stretch>
        </p:blipFill>
        <p:spPr>
          <a:xfrm>
            <a:off x="3276600" y="2895600"/>
            <a:ext cx="5120879" cy="3413919"/>
          </a:xfrm>
        </p:spPr>
      </p:pic>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HUE</a:t>
            </a:r>
            <a:endParaRPr lang="en-US" dirty="0"/>
          </a:p>
        </p:txBody>
      </p:sp>
      <p:sp>
        <p:nvSpPr>
          <p:cNvPr id="3" name="Content Placeholder 2"/>
          <p:cNvSpPr>
            <a:spLocks noGrp="1"/>
          </p:cNvSpPr>
          <p:nvPr>
            <p:ph sz="half" idx="1"/>
          </p:nvPr>
        </p:nvSpPr>
        <p:spPr/>
        <p:txBody>
          <a:bodyPr/>
          <a:lstStyle/>
          <a:p>
            <a:r>
              <a:rPr lang="en-US" dirty="0" smtClean="0"/>
              <a:t>Hue identifies a color as blue, yellow, red, green, or another color from the Color Spectrum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dtoGreenIntensityScael.jpg"/>
          <p:cNvPicPr>
            <a:picLocks noGrp="1" noChangeAspect="1"/>
          </p:cNvPicPr>
          <p:nvPr>
            <p:ph sz="half" idx="2"/>
          </p:nvPr>
        </p:nvPicPr>
        <p:blipFill>
          <a:blip r:embed="rId2" cstate="print"/>
          <a:srcRect t="55039" r="1163"/>
          <a:stretch>
            <a:fillRect/>
          </a:stretch>
        </p:blipFill>
        <p:spPr>
          <a:xfrm>
            <a:off x="1295400" y="4419600"/>
            <a:ext cx="6477000" cy="2209800"/>
          </a:xfrm>
        </p:spPr>
      </p:pic>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a:t>
            </a:r>
            <a:r>
              <a:rPr lang="en-US" dirty="0" err="1" smtClean="0">
                <a:effectLst>
                  <a:outerShdw blurRad="38100" dist="38100" dir="2700000" algn="tl">
                    <a:srgbClr val="000000">
                      <a:alpha val="43137"/>
                    </a:srgbClr>
                  </a:outerShdw>
                </a:effectLst>
              </a:rPr>
              <a:t>Intesity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7543800" cy="4525963"/>
          </a:xfrm>
        </p:spPr>
        <p:txBody>
          <a:bodyPr/>
          <a:lstStyle/>
          <a:p>
            <a:r>
              <a:rPr lang="en-US" dirty="0" smtClean="0"/>
              <a:t>Intensity (aka Saturation) is the Brightness or Dullness of a color</a:t>
            </a:r>
          </a:p>
          <a:p>
            <a:endParaRPr lang="en-US" dirty="0" smtClean="0"/>
          </a:p>
          <a:p>
            <a:pPr>
              <a:buNone/>
            </a:pPr>
            <a:endParaRPr lang="en-US" dirty="0" smtClean="0"/>
          </a:p>
          <a:p>
            <a:r>
              <a:rPr lang="en-US" dirty="0" smtClean="0"/>
              <a:t>Bright			Dull			Bright	</a:t>
            </a:r>
          </a:p>
          <a:p>
            <a:r>
              <a:rPr lang="en-US" dirty="0" smtClean="0"/>
              <a:t>High Intensity		low Intensity	High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ntensity scale.jpg"/>
          <p:cNvPicPr>
            <a:picLocks noGrp="1" noChangeAspect="1"/>
          </p:cNvPicPr>
          <p:nvPr>
            <p:ph sz="half" idx="2"/>
          </p:nvPr>
        </p:nvPicPr>
        <p:blipFill>
          <a:blip r:embed="rId2" cstate="print"/>
          <a:stretch>
            <a:fillRect/>
          </a:stretch>
        </p:blipFill>
        <p:spPr>
          <a:xfrm>
            <a:off x="4038600" y="1447800"/>
            <a:ext cx="4470400" cy="4359564"/>
          </a:xfrm>
        </p:spPr>
      </p:pic>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a:t>
            </a:r>
            <a:r>
              <a:rPr lang="en-US" dirty="0" err="1" smtClean="0">
                <a:effectLst>
                  <a:outerShdw blurRad="38100" dist="38100" dir="2700000" algn="tl">
                    <a:srgbClr val="000000">
                      <a:alpha val="43137"/>
                    </a:srgbClr>
                  </a:outerShdw>
                </a:effectLst>
              </a:rPr>
              <a:t>Intesity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t>Mix and colors next to one another will create another BRIGHT color</a:t>
            </a:r>
          </a:p>
          <a:p>
            <a:r>
              <a:rPr lang="en-US" dirty="0" smtClean="0"/>
              <a:t>Mix Compliments will give you a duller color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t>
            </a:r>
            <a:r>
              <a:rPr lang="en-US" dirty="0" smtClean="0">
                <a:effectLst>
                  <a:outerShdw blurRad="38100" dist="38100" dir="2700000" algn="tl">
                    <a:srgbClr val="000000">
                      <a:alpha val="43137"/>
                    </a:srgbClr>
                  </a:outerShdw>
                </a:effectLst>
              </a:rPr>
              <a:t>Interactions</a:t>
            </a:r>
            <a:endParaRPr lang="en-US" dirty="0"/>
          </a:p>
        </p:txBody>
      </p:sp>
      <p:sp>
        <p:nvSpPr>
          <p:cNvPr id="3" name="Content Placeholder 2"/>
          <p:cNvSpPr>
            <a:spLocks noGrp="1"/>
          </p:cNvSpPr>
          <p:nvPr>
            <p:ph sz="half" idx="1"/>
          </p:nvPr>
        </p:nvSpPr>
        <p:spPr/>
        <p:txBody>
          <a:bodyPr/>
          <a:lstStyle/>
          <a:p>
            <a:r>
              <a:rPr lang="en-US" dirty="0" smtClean="0"/>
              <a:t>Colors are affected by each other and appear differently based on their context</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t>
            </a:r>
            <a:r>
              <a:rPr lang="en-US" dirty="0" smtClean="0">
                <a:effectLst>
                  <a:outerShdw blurRad="38100" dist="38100" dir="2700000" algn="tl">
                    <a:srgbClr val="000000">
                      <a:alpha val="43137"/>
                    </a:srgbClr>
                  </a:outerShdw>
                </a:effectLst>
              </a:rPr>
              <a:t>Interactions</a:t>
            </a:r>
            <a:endParaRPr lang="en-US" dirty="0"/>
          </a:p>
        </p:txBody>
      </p:sp>
      <p:sp>
        <p:nvSpPr>
          <p:cNvPr id="3" name="Content Placeholder 2"/>
          <p:cNvSpPr>
            <a:spLocks noGrp="1"/>
          </p:cNvSpPr>
          <p:nvPr>
            <p:ph sz="half" idx="1"/>
          </p:nvPr>
        </p:nvSpPr>
        <p:spPr>
          <a:xfrm>
            <a:off x="457200" y="1600200"/>
            <a:ext cx="3429000" cy="4525963"/>
          </a:xfrm>
        </p:spPr>
        <p:txBody>
          <a:bodyPr/>
          <a:lstStyle/>
          <a:p>
            <a:r>
              <a:rPr lang="en-US" dirty="0" smtClean="0"/>
              <a:t>Which smaller square appears more orange?</a:t>
            </a:r>
            <a:endParaRPr lang="en-US" dirty="0"/>
          </a:p>
        </p:txBody>
      </p:sp>
      <p:pic>
        <p:nvPicPr>
          <p:cNvPr id="5" name="Content Placeholder 4" descr="photo 1.JPG"/>
          <p:cNvPicPr>
            <a:picLocks noGrp="1" noChangeAspect="1"/>
          </p:cNvPicPr>
          <p:nvPr>
            <p:ph sz="half" idx="2"/>
          </p:nvPr>
        </p:nvPicPr>
        <p:blipFill>
          <a:blip r:embed="rId2" cstate="print"/>
          <a:srcRect l="9783" t="30561" r="20652" b="24326"/>
          <a:stretch>
            <a:fillRect/>
          </a:stretch>
        </p:blipFill>
        <p:spPr>
          <a:xfrm>
            <a:off x="3810000" y="1600200"/>
            <a:ext cx="4876800" cy="2362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t>
            </a:r>
            <a:r>
              <a:rPr lang="en-US" dirty="0" smtClean="0">
                <a:effectLst>
                  <a:outerShdw blurRad="38100" dist="38100" dir="2700000" algn="tl">
                    <a:srgbClr val="000000">
                      <a:alpha val="43137"/>
                    </a:srgbClr>
                  </a:outerShdw>
                </a:effectLst>
              </a:rPr>
              <a:t>Interactions</a:t>
            </a:r>
            <a:endParaRPr lang="en-US" dirty="0"/>
          </a:p>
        </p:txBody>
      </p:sp>
      <p:sp>
        <p:nvSpPr>
          <p:cNvPr id="3" name="Content Placeholder 2"/>
          <p:cNvSpPr>
            <a:spLocks noGrp="1"/>
          </p:cNvSpPr>
          <p:nvPr>
            <p:ph sz="half" idx="1"/>
          </p:nvPr>
        </p:nvSpPr>
        <p:spPr>
          <a:xfrm>
            <a:off x="457200" y="1600200"/>
            <a:ext cx="3429000" cy="4525963"/>
          </a:xfrm>
        </p:spPr>
        <p:txBody>
          <a:bodyPr/>
          <a:lstStyle/>
          <a:p>
            <a:r>
              <a:rPr lang="en-US" dirty="0" smtClean="0"/>
              <a:t>Hue Interactions: colors will appear differently when placed next to one another</a:t>
            </a:r>
          </a:p>
        </p:txBody>
      </p:sp>
      <p:pic>
        <p:nvPicPr>
          <p:cNvPr id="5" name="Content Placeholder 4" descr="photo 1.JPG"/>
          <p:cNvPicPr>
            <a:picLocks noGrp="1" noChangeAspect="1"/>
          </p:cNvPicPr>
          <p:nvPr>
            <p:ph sz="half" idx="2"/>
          </p:nvPr>
        </p:nvPicPr>
        <p:blipFill>
          <a:blip r:embed="rId2" cstate="print"/>
          <a:srcRect l="9783" t="30561" r="20652" b="24326"/>
          <a:stretch>
            <a:fillRect/>
          </a:stretch>
        </p:blipFill>
        <p:spPr>
          <a:xfrm>
            <a:off x="3886200" y="2438400"/>
            <a:ext cx="4876800" cy="23622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t>
            </a:r>
            <a:r>
              <a:rPr lang="en-US" dirty="0" smtClean="0">
                <a:effectLst>
                  <a:outerShdw blurRad="38100" dist="38100" dir="2700000" algn="tl">
                    <a:srgbClr val="000000">
                      <a:alpha val="43137"/>
                    </a:srgbClr>
                  </a:outerShdw>
                </a:effectLst>
              </a:rPr>
              <a:t>Interactions</a:t>
            </a:r>
            <a:endParaRPr lang="en-US" dirty="0"/>
          </a:p>
        </p:txBody>
      </p:sp>
      <p:sp>
        <p:nvSpPr>
          <p:cNvPr id="3" name="Content Placeholder 2"/>
          <p:cNvSpPr>
            <a:spLocks noGrp="1"/>
          </p:cNvSpPr>
          <p:nvPr>
            <p:ph sz="half" idx="1"/>
          </p:nvPr>
        </p:nvSpPr>
        <p:spPr/>
        <p:txBody>
          <a:bodyPr/>
          <a:lstStyle/>
          <a:p>
            <a:r>
              <a:rPr lang="en-US" dirty="0" smtClean="0"/>
              <a:t>Which Pink appears darker?</a:t>
            </a:r>
            <a:endParaRPr lang="en-US" dirty="0"/>
          </a:p>
        </p:txBody>
      </p:sp>
      <p:sp>
        <p:nvSpPr>
          <p:cNvPr id="8" name="Content Placeholder 7"/>
          <p:cNvSpPr>
            <a:spLocks noGrp="1"/>
          </p:cNvSpPr>
          <p:nvPr>
            <p:ph sz="half" idx="2"/>
          </p:nvPr>
        </p:nvSpPr>
        <p:spPr/>
        <p:txBody>
          <a:bodyPr/>
          <a:lstStyle/>
          <a:p>
            <a:endParaRPr lang="en-US"/>
          </a:p>
        </p:txBody>
      </p:sp>
      <p:pic>
        <p:nvPicPr>
          <p:cNvPr id="9" name="Content Placeholder 4" descr="photo 2.JPG"/>
          <p:cNvPicPr>
            <a:picLocks noChangeAspect="1"/>
          </p:cNvPicPr>
          <p:nvPr/>
        </p:nvPicPr>
        <p:blipFill>
          <a:blip r:embed="rId2" cstate="print"/>
          <a:srcRect l="15731" t="36247" r="26966" b="27650"/>
          <a:stretch>
            <a:fillRect/>
          </a:stretch>
        </p:blipFill>
        <p:spPr>
          <a:xfrm>
            <a:off x="3362325" y="2971800"/>
            <a:ext cx="5019675" cy="2362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t>
            </a:r>
            <a:r>
              <a:rPr lang="en-US" dirty="0" smtClean="0">
                <a:effectLst>
                  <a:outerShdw blurRad="38100" dist="38100" dir="2700000" algn="tl">
                    <a:srgbClr val="000000">
                      <a:alpha val="43137"/>
                    </a:srgbClr>
                  </a:outerShdw>
                </a:effectLst>
              </a:rPr>
              <a:t>Interactions</a:t>
            </a:r>
            <a:endParaRPr lang="en-US" dirty="0"/>
          </a:p>
        </p:txBody>
      </p:sp>
      <p:sp>
        <p:nvSpPr>
          <p:cNvPr id="3" name="Content Placeholder 2"/>
          <p:cNvSpPr>
            <a:spLocks noGrp="1"/>
          </p:cNvSpPr>
          <p:nvPr>
            <p:ph sz="half" idx="1"/>
          </p:nvPr>
        </p:nvSpPr>
        <p:spPr/>
        <p:txBody>
          <a:bodyPr/>
          <a:lstStyle/>
          <a:p>
            <a:r>
              <a:rPr lang="en-US" dirty="0" smtClean="0"/>
              <a:t>Value Interactions: a lighter color appears darker on a lighter background. </a:t>
            </a:r>
          </a:p>
        </p:txBody>
      </p:sp>
      <p:pic>
        <p:nvPicPr>
          <p:cNvPr id="8" name="Content Placeholder 4" descr="photo 2.JPG"/>
          <p:cNvPicPr>
            <a:picLocks noChangeAspect="1"/>
          </p:cNvPicPr>
          <p:nvPr/>
        </p:nvPicPr>
        <p:blipFill>
          <a:blip r:embed="rId2" cstate="print"/>
          <a:srcRect l="15731" t="36247" r="26966" b="27650"/>
          <a:stretch>
            <a:fillRect/>
          </a:stretch>
        </p:blipFill>
        <p:spPr>
          <a:xfrm>
            <a:off x="3810000" y="3276600"/>
            <a:ext cx="4857750" cy="228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t>
            </a:r>
            <a:r>
              <a:rPr lang="en-US" dirty="0" smtClean="0">
                <a:effectLst>
                  <a:outerShdw blurRad="38100" dist="38100" dir="2700000" algn="tl">
                    <a:srgbClr val="000000">
                      <a:alpha val="43137"/>
                    </a:srgbClr>
                  </a:outerShdw>
                </a:effectLst>
              </a:rPr>
              <a:t>Interactions</a:t>
            </a:r>
            <a:endParaRPr lang="en-US" dirty="0"/>
          </a:p>
        </p:txBody>
      </p:sp>
      <p:sp>
        <p:nvSpPr>
          <p:cNvPr id="3" name="Content Placeholder 2"/>
          <p:cNvSpPr>
            <a:spLocks noGrp="1"/>
          </p:cNvSpPr>
          <p:nvPr>
            <p:ph sz="half" idx="1"/>
          </p:nvPr>
        </p:nvSpPr>
        <p:spPr/>
        <p:txBody>
          <a:bodyPr/>
          <a:lstStyle/>
          <a:p>
            <a:r>
              <a:rPr lang="en-US" dirty="0" smtClean="0"/>
              <a:t>Which appears of the smaller squares appears brighter?</a:t>
            </a:r>
          </a:p>
        </p:txBody>
      </p:sp>
      <p:pic>
        <p:nvPicPr>
          <p:cNvPr id="7" name="Content Placeholder 6" descr="Color Interaction Example.jpg"/>
          <p:cNvPicPr>
            <a:picLocks noGrp="1" noChangeAspect="1"/>
          </p:cNvPicPr>
          <p:nvPr>
            <p:ph sz="half" idx="2"/>
          </p:nvPr>
        </p:nvPicPr>
        <p:blipFill>
          <a:blip r:embed="rId2" cstate="print"/>
          <a:srcRect l="67923" t="38419" r="19880" b="28315"/>
          <a:stretch>
            <a:fillRect/>
          </a:stretch>
        </p:blipFill>
        <p:spPr>
          <a:xfrm rot="5400000">
            <a:off x="4526844" y="2545646"/>
            <a:ext cx="2438401" cy="496711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and V</a:t>
            </a:r>
            <a:r>
              <a:rPr lang="en-US" dirty="0" smtClean="0">
                <a:solidFill>
                  <a:schemeClr val="tx1">
                    <a:lumMod val="65000"/>
                    <a:lumOff val="35000"/>
                  </a:schemeClr>
                </a:solidFill>
              </a:rPr>
              <a:t>a</a:t>
            </a:r>
            <a:r>
              <a:rPr lang="en-US" dirty="0" smtClean="0">
                <a:solidFill>
                  <a:schemeClr val="bg1">
                    <a:lumMod val="65000"/>
                  </a:schemeClr>
                </a:solidFill>
              </a:rPr>
              <a:t>l</a:t>
            </a:r>
            <a:r>
              <a:rPr lang="en-US" dirty="0" smtClean="0">
                <a:solidFill>
                  <a:schemeClr val="bg1">
                    <a:lumMod val="75000"/>
                  </a:schemeClr>
                </a:solidFill>
              </a:rPr>
              <a:t>u</a:t>
            </a:r>
            <a:r>
              <a:rPr lang="en-US" dirty="0" smtClean="0">
                <a:solidFill>
                  <a:schemeClr val="bg1">
                    <a:lumMod val="95000"/>
                  </a:schemeClr>
                </a:solidFill>
              </a:rPr>
              <a:t>e</a:t>
            </a:r>
            <a:endParaRPr lang="en-US" dirty="0"/>
          </a:p>
        </p:txBody>
      </p:sp>
      <p:sp>
        <p:nvSpPr>
          <p:cNvPr id="3" name="Content Placeholder 2"/>
          <p:cNvSpPr>
            <a:spLocks noGrp="1"/>
          </p:cNvSpPr>
          <p:nvPr>
            <p:ph idx="1"/>
          </p:nvPr>
        </p:nvSpPr>
        <p:spPr/>
        <p:txBody>
          <a:bodyPr/>
          <a:lstStyle/>
          <a:p>
            <a:r>
              <a:rPr lang="en-US" dirty="0" smtClean="0"/>
              <a:t>Each are only visible because of </a:t>
            </a:r>
            <a:r>
              <a:rPr lang="en-US" dirty="0" smtClean="0">
                <a:effectLst>
                  <a:outerShdw blurRad="38100" dist="38100" dir="2700000" algn="tl">
                    <a:srgbClr val="000000">
                      <a:alpha val="43137"/>
                    </a:srgbClr>
                  </a:outerShdw>
                </a:effectLst>
              </a:rPr>
              <a:t>light.</a:t>
            </a:r>
          </a:p>
          <a:p>
            <a:r>
              <a:rPr lang="en-US" dirty="0" smtClean="0">
                <a:effectLst>
                  <a:outerShdw blurRad="38100" dist="38100" dir="2700000" algn="tl">
                    <a:srgbClr val="000000">
                      <a:alpha val="43137"/>
                    </a:srgbClr>
                  </a:outerShdw>
                </a:effectLst>
              </a:rPr>
              <a:t>Light and Darkness </a:t>
            </a:r>
            <a:r>
              <a:rPr lang="en-US" dirty="0" smtClean="0"/>
              <a:t>are used in legends of most cultures</a:t>
            </a:r>
          </a:p>
          <a:p>
            <a:r>
              <a:rPr lang="en-US" dirty="0" smtClean="0"/>
              <a:t>Ted </a:t>
            </a:r>
            <a:r>
              <a:rPr lang="en-US" dirty="0" smtClean="0">
                <a:hlinkClick r:id="rId2"/>
              </a:rPr>
              <a:t>Video</a:t>
            </a:r>
            <a:endParaRPr lang="en-US" dirty="0" smtClean="0"/>
          </a:p>
          <a:p>
            <a:endParaRPr lang="en-US" dirty="0" smtClean="0">
              <a:effectLst>
                <a:outerShdw blurRad="38100" dist="38100" dir="2700000" algn="tl">
                  <a:srgbClr val="000000">
                    <a:alpha val="43137"/>
                  </a:srgbClr>
                </a:outerShdw>
              </a:effectLst>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t>
            </a:r>
            <a:r>
              <a:rPr lang="en-US" dirty="0" smtClean="0">
                <a:effectLst>
                  <a:outerShdw blurRad="38100" dist="38100" dir="2700000" algn="tl">
                    <a:srgbClr val="000000">
                      <a:alpha val="43137"/>
                    </a:srgbClr>
                  </a:outerShdw>
                </a:effectLst>
              </a:rPr>
              <a:t>Interactions</a:t>
            </a:r>
            <a:endParaRPr lang="en-US" dirty="0"/>
          </a:p>
        </p:txBody>
      </p:sp>
      <p:sp>
        <p:nvSpPr>
          <p:cNvPr id="3" name="Content Placeholder 2"/>
          <p:cNvSpPr>
            <a:spLocks noGrp="1"/>
          </p:cNvSpPr>
          <p:nvPr>
            <p:ph sz="half" idx="1"/>
          </p:nvPr>
        </p:nvSpPr>
        <p:spPr>
          <a:xfrm>
            <a:off x="457200" y="1600200"/>
            <a:ext cx="3276600" cy="4525963"/>
          </a:xfrm>
        </p:spPr>
        <p:txBody>
          <a:bodyPr/>
          <a:lstStyle/>
          <a:p>
            <a:r>
              <a:rPr lang="en-US" dirty="0" smtClean="0"/>
              <a:t>Intensity Interactions: a color will appear brighter on top or near a duller color</a:t>
            </a:r>
          </a:p>
          <a:p>
            <a:endParaRPr lang="en-US" dirty="0" smtClean="0"/>
          </a:p>
        </p:txBody>
      </p:sp>
      <p:sp>
        <p:nvSpPr>
          <p:cNvPr id="6" name="Content Placeholder 5"/>
          <p:cNvSpPr>
            <a:spLocks noGrp="1"/>
          </p:cNvSpPr>
          <p:nvPr>
            <p:ph sz="half" idx="2"/>
          </p:nvPr>
        </p:nvSpPr>
        <p:spPr/>
        <p:txBody>
          <a:bodyPr/>
          <a:lstStyle/>
          <a:p>
            <a:endParaRPr lang="en-US"/>
          </a:p>
        </p:txBody>
      </p:sp>
      <p:pic>
        <p:nvPicPr>
          <p:cNvPr id="7" name="Content Placeholder 6" descr="Color Interaction Example.jpg"/>
          <p:cNvPicPr>
            <a:picLocks noChangeAspect="1"/>
          </p:cNvPicPr>
          <p:nvPr/>
        </p:nvPicPr>
        <p:blipFill>
          <a:blip r:embed="rId2" cstate="print"/>
          <a:srcRect l="67923" t="38419" r="19880" b="28315"/>
          <a:stretch>
            <a:fillRect/>
          </a:stretch>
        </p:blipFill>
        <p:spPr>
          <a:xfrm rot="5400000">
            <a:off x="4998155" y="2469445"/>
            <a:ext cx="2438401" cy="49671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Matisse</a:t>
            </a:r>
            <a:endParaRPr lang="en-US" dirty="0"/>
          </a:p>
        </p:txBody>
      </p:sp>
      <p:sp>
        <p:nvSpPr>
          <p:cNvPr id="3" name="Content Placeholder 2"/>
          <p:cNvSpPr>
            <a:spLocks noGrp="1"/>
          </p:cNvSpPr>
          <p:nvPr>
            <p:ph sz="half" idx="1"/>
          </p:nvPr>
        </p:nvSpPr>
        <p:spPr/>
        <p:txBody>
          <a:bodyPr/>
          <a:lstStyle/>
          <a:p>
            <a:r>
              <a:rPr lang="en-US" dirty="0" smtClean="0"/>
              <a:t>Compliments provide the most Contrast</a:t>
            </a:r>
          </a:p>
          <a:p>
            <a:r>
              <a:rPr lang="en-US" dirty="0" smtClean="0"/>
              <a:t>Split Compliments take some of the harshness away.</a:t>
            </a:r>
          </a:p>
          <a:p>
            <a:r>
              <a:rPr lang="en-US" dirty="0" smtClean="0"/>
              <a:t>What other compliment pairing can you find besides Red and Green?</a:t>
            </a:r>
            <a:endParaRPr lang="en-US" dirty="0"/>
          </a:p>
        </p:txBody>
      </p:sp>
      <p:pic>
        <p:nvPicPr>
          <p:cNvPr id="7" name="Content Placeholder 6" descr="Matisse Boy With Butterfly Net.jpg"/>
          <p:cNvPicPr>
            <a:picLocks noGrp="1" noChangeAspect="1"/>
          </p:cNvPicPr>
          <p:nvPr>
            <p:ph sz="half" idx="2"/>
          </p:nvPr>
        </p:nvPicPr>
        <p:blipFill>
          <a:blip r:embed="rId2" cstate="print"/>
          <a:stretch>
            <a:fillRect/>
          </a:stretch>
        </p:blipFill>
        <p:spPr>
          <a:xfrm>
            <a:off x="5334000" y="1295400"/>
            <a:ext cx="3102864" cy="478898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Illusions and How We See</a:t>
            </a:r>
            <a:endParaRPr lang="en-US" dirty="0"/>
          </a:p>
        </p:txBody>
      </p:sp>
      <p:sp>
        <p:nvSpPr>
          <p:cNvPr id="3" name="Content Placeholder 2"/>
          <p:cNvSpPr>
            <a:spLocks noGrp="1"/>
          </p:cNvSpPr>
          <p:nvPr>
            <p:ph sz="half" idx="1"/>
          </p:nvPr>
        </p:nvSpPr>
        <p:spPr/>
        <p:txBody>
          <a:bodyPr/>
          <a:lstStyle/>
          <a:p>
            <a:r>
              <a:rPr lang="en-US" dirty="0" smtClean="0"/>
              <a:t>Beau Lotto is founder of </a:t>
            </a:r>
            <a:r>
              <a:rPr lang="en-US" dirty="0" err="1" smtClean="0"/>
              <a:t>Lottolab</a:t>
            </a:r>
            <a:r>
              <a:rPr lang="en-US" dirty="0" smtClean="0"/>
              <a:t>, a hybrid art studio and science lab. </a:t>
            </a:r>
          </a:p>
          <a:p>
            <a:r>
              <a:rPr lang="en-US" dirty="0" smtClean="0"/>
              <a:t>For more visit Lottolab.org</a:t>
            </a:r>
          </a:p>
          <a:p>
            <a:endParaRPr lang="en-US" dirty="0" smtClean="0"/>
          </a:p>
          <a:p>
            <a:endParaRPr lang="en-US" dirty="0"/>
          </a:p>
        </p:txBody>
      </p:sp>
      <p:pic>
        <p:nvPicPr>
          <p:cNvPr id="5" name="BeauLotto Color Illusions.mp4">
            <a:hlinkClick r:id="" action="ppaction://media"/>
          </p:cNvPr>
          <p:cNvPicPr>
            <a:picLocks noGrp="1" noRot="1" noChangeAspect="1"/>
          </p:cNvPicPr>
          <p:nvPr>
            <p:ph sz="half" idx="2"/>
            <a:videoFile r:link="rId1"/>
          </p:nvPr>
        </p:nvPicPr>
        <p:blipFill>
          <a:blip r:embed="rId3" cstate="print"/>
          <a:stretch>
            <a:fillRect/>
          </a:stretch>
        </p:blipFill>
        <p:spPr>
          <a:xfrm>
            <a:off x="5143500" y="2719388"/>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a:t>
            </a:r>
            <a:r>
              <a:rPr lang="en-US" dirty="0" err="1" smtClean="0"/>
              <a:t>Ossawa</a:t>
            </a:r>
            <a:r>
              <a:rPr lang="en-US" dirty="0" smtClean="0"/>
              <a:t> Tanner</a:t>
            </a:r>
            <a:endParaRPr lang="en-US" dirty="0"/>
          </a:p>
        </p:txBody>
      </p:sp>
      <p:sp>
        <p:nvSpPr>
          <p:cNvPr id="3" name="Content Placeholder 2"/>
          <p:cNvSpPr>
            <a:spLocks noGrp="1"/>
          </p:cNvSpPr>
          <p:nvPr>
            <p:ph sz="half" idx="1"/>
          </p:nvPr>
        </p:nvSpPr>
        <p:spPr/>
        <p:txBody>
          <a:bodyPr/>
          <a:lstStyle/>
          <a:p>
            <a:r>
              <a:rPr lang="en-US" dirty="0" smtClean="0"/>
              <a:t>1859-1937</a:t>
            </a:r>
          </a:p>
          <a:p>
            <a:r>
              <a:rPr lang="en-US" dirty="0" smtClean="0"/>
              <a:t>At age 13, decided he wanted to be an artist but not an ordinary artist</a:t>
            </a:r>
          </a:p>
          <a:p>
            <a:r>
              <a:rPr lang="en-US" dirty="0" smtClean="0"/>
              <a:t>Studied at Academy of Fine Arts in </a:t>
            </a:r>
            <a:r>
              <a:rPr lang="en-US" dirty="0" err="1" smtClean="0"/>
              <a:t>Pennsyl</a:t>
            </a:r>
            <a:r>
              <a:rPr lang="en-US" dirty="0" smtClean="0"/>
              <a:t>.</a:t>
            </a:r>
          </a:p>
          <a:p>
            <a:r>
              <a:rPr lang="en-US" dirty="0" smtClean="0"/>
              <a:t>Moved and lived in Paris, France</a:t>
            </a:r>
          </a:p>
          <a:p>
            <a:endParaRPr lang="en-US" dirty="0" smtClean="0"/>
          </a:p>
          <a:p>
            <a:endParaRPr lang="en-US" dirty="0"/>
          </a:p>
        </p:txBody>
      </p:sp>
      <p:pic>
        <p:nvPicPr>
          <p:cNvPr id="5" name="Content Placeholder 4" descr="Henry_Ossawa_Tanner_-_The_Banjo_Lesson.jpg"/>
          <p:cNvPicPr>
            <a:picLocks noGrp="1" noChangeAspect="1"/>
          </p:cNvPicPr>
          <p:nvPr>
            <p:ph sz="half" idx="2"/>
          </p:nvPr>
        </p:nvPicPr>
        <p:blipFill>
          <a:blip r:embed="rId2" cstate="print"/>
          <a:stretch>
            <a:fillRect/>
          </a:stretch>
        </p:blipFill>
        <p:spPr>
          <a:xfrm>
            <a:off x="4648200" y="1371600"/>
            <a:ext cx="3630652" cy="509888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O Tanner</a:t>
            </a:r>
            <a:endParaRPr lang="en-US" dirty="0"/>
          </a:p>
        </p:txBody>
      </p:sp>
      <p:sp>
        <p:nvSpPr>
          <p:cNvPr id="3" name="Content Placeholder 2"/>
          <p:cNvSpPr>
            <a:spLocks noGrp="1"/>
          </p:cNvSpPr>
          <p:nvPr>
            <p:ph sz="half" idx="1"/>
          </p:nvPr>
        </p:nvSpPr>
        <p:spPr/>
        <p:txBody>
          <a:bodyPr/>
          <a:lstStyle/>
          <a:p>
            <a:r>
              <a:rPr lang="en-US" dirty="0" smtClean="0"/>
              <a:t>Find examples of tints, shades, bright and dull colors, primary and secondary, warm and cool colors. </a:t>
            </a:r>
          </a:p>
          <a:p>
            <a:endParaRPr lang="en-US" dirty="0"/>
          </a:p>
        </p:txBody>
      </p:sp>
      <p:pic>
        <p:nvPicPr>
          <p:cNvPr id="5" name="Content Placeholder 4" descr="Henry_Ossawa_Tanner_-_The_Banjo_Lesson.jpg"/>
          <p:cNvPicPr>
            <a:picLocks noGrp="1" noChangeAspect="1"/>
          </p:cNvPicPr>
          <p:nvPr>
            <p:ph sz="half" idx="2"/>
          </p:nvPr>
        </p:nvPicPr>
        <p:blipFill>
          <a:blip r:embed="rId2" cstate="print"/>
          <a:stretch>
            <a:fillRect/>
          </a:stretch>
        </p:blipFill>
        <p:spPr>
          <a:xfrm>
            <a:off x="4648200" y="1371600"/>
            <a:ext cx="3630652" cy="509888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O Tanner</a:t>
            </a:r>
            <a:endParaRPr lang="en-US" dirty="0"/>
          </a:p>
        </p:txBody>
      </p:sp>
      <p:sp>
        <p:nvSpPr>
          <p:cNvPr id="3" name="Content Placeholder 2"/>
          <p:cNvSpPr>
            <a:spLocks noGrp="1"/>
          </p:cNvSpPr>
          <p:nvPr>
            <p:ph sz="half" idx="1"/>
          </p:nvPr>
        </p:nvSpPr>
        <p:spPr/>
        <p:txBody>
          <a:bodyPr/>
          <a:lstStyle/>
          <a:p>
            <a:r>
              <a:rPr lang="en-US" dirty="0" smtClean="0"/>
              <a:t>What objects do you see?</a:t>
            </a:r>
          </a:p>
          <a:p>
            <a:r>
              <a:rPr lang="en-US" dirty="0" smtClean="0"/>
              <a:t>What do they tell us about the setting?</a:t>
            </a:r>
          </a:p>
          <a:p>
            <a:endParaRPr lang="en-US" dirty="0" smtClean="0"/>
          </a:p>
          <a:p>
            <a:r>
              <a:rPr lang="en-US" dirty="0" smtClean="0"/>
              <a:t>Where is the light source?</a:t>
            </a:r>
          </a:p>
          <a:p>
            <a:r>
              <a:rPr lang="en-US" dirty="0" smtClean="0"/>
              <a:t>What might it be?</a:t>
            </a:r>
          </a:p>
          <a:p>
            <a:endParaRPr lang="en-US" dirty="0"/>
          </a:p>
        </p:txBody>
      </p:sp>
      <p:pic>
        <p:nvPicPr>
          <p:cNvPr id="5" name="Content Placeholder 4" descr="Henry_Ossawa_Tanner_-_The_Banjo_Lesson.jpg"/>
          <p:cNvPicPr>
            <a:picLocks noGrp="1" noChangeAspect="1"/>
          </p:cNvPicPr>
          <p:nvPr>
            <p:ph sz="half" idx="2"/>
          </p:nvPr>
        </p:nvPicPr>
        <p:blipFill>
          <a:blip r:embed="rId2" cstate="print"/>
          <a:stretch>
            <a:fillRect/>
          </a:stretch>
        </p:blipFill>
        <p:spPr>
          <a:xfrm>
            <a:off x="4648200" y="1371600"/>
            <a:ext cx="3630652" cy="509888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a:t>
            </a:r>
            <a:r>
              <a:rPr lang="en-US" dirty="0" err="1" smtClean="0"/>
              <a:t>Ossawa</a:t>
            </a:r>
            <a:r>
              <a:rPr lang="en-US" dirty="0" smtClean="0"/>
              <a:t> Tanner</a:t>
            </a:r>
            <a:endParaRPr lang="en-US" dirty="0"/>
          </a:p>
        </p:txBody>
      </p:sp>
      <p:sp>
        <p:nvSpPr>
          <p:cNvPr id="3" name="Content Placeholder 2"/>
          <p:cNvSpPr>
            <a:spLocks noGrp="1"/>
          </p:cNvSpPr>
          <p:nvPr>
            <p:ph sz="half" idx="1"/>
          </p:nvPr>
        </p:nvSpPr>
        <p:spPr>
          <a:xfrm>
            <a:off x="457200" y="1371600"/>
            <a:ext cx="4038600" cy="4754563"/>
          </a:xfrm>
        </p:spPr>
        <p:txBody>
          <a:bodyPr/>
          <a:lstStyle/>
          <a:p>
            <a:r>
              <a:rPr lang="en-US" dirty="0" smtClean="0"/>
              <a:t>This painting was created less that 30 years after the Civil War ended.</a:t>
            </a:r>
          </a:p>
          <a:p>
            <a:r>
              <a:rPr lang="en-US" dirty="0" smtClean="0"/>
              <a:t>What important messages about post-war African American life does it convey?</a:t>
            </a:r>
          </a:p>
          <a:p>
            <a:endParaRPr lang="en-US" dirty="0" smtClean="0"/>
          </a:p>
          <a:p>
            <a:pPr>
              <a:buNone/>
            </a:pPr>
            <a:endParaRPr lang="en-US" dirty="0"/>
          </a:p>
        </p:txBody>
      </p:sp>
      <p:pic>
        <p:nvPicPr>
          <p:cNvPr id="5" name="Content Placeholder 4" descr="Henry_Ossawa_Tanner_-_The_Banjo_Lesson.jpg"/>
          <p:cNvPicPr>
            <a:picLocks noGrp="1" noChangeAspect="1"/>
          </p:cNvPicPr>
          <p:nvPr>
            <p:ph sz="half" idx="2"/>
          </p:nvPr>
        </p:nvPicPr>
        <p:blipFill>
          <a:blip r:embed="rId2" cstate="print"/>
          <a:stretch>
            <a:fillRect/>
          </a:stretch>
        </p:blipFill>
        <p:spPr>
          <a:xfrm>
            <a:off x="4648200" y="1371600"/>
            <a:ext cx="3630652" cy="509888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Sketch</a:t>
            </a:r>
            <a:endParaRPr lang="en-US" dirty="0"/>
          </a:p>
        </p:txBody>
      </p:sp>
      <p:sp>
        <p:nvSpPr>
          <p:cNvPr id="3" name="Content Placeholder 2"/>
          <p:cNvSpPr>
            <a:spLocks noGrp="1"/>
          </p:cNvSpPr>
          <p:nvPr>
            <p:ph sz="half" idx="1"/>
          </p:nvPr>
        </p:nvSpPr>
        <p:spPr/>
        <p:txBody>
          <a:bodyPr/>
          <a:lstStyle/>
          <a:p>
            <a:r>
              <a:rPr lang="en-US" dirty="0" smtClean="0"/>
              <a:t>Create an abstract drawing using organic and/or geometric shapes</a:t>
            </a:r>
          </a:p>
          <a:p>
            <a:r>
              <a:rPr lang="en-US" dirty="0" smtClean="0"/>
              <a:t>Use </a:t>
            </a:r>
            <a:r>
              <a:rPr lang="en-US" dirty="0" smtClean="0"/>
              <a:t>colored pencils to color your image using an example of </a:t>
            </a:r>
            <a:r>
              <a:rPr lang="en-US" dirty="0" smtClean="0"/>
              <a:t>one or all </a:t>
            </a:r>
            <a:r>
              <a:rPr lang="en-US" dirty="0" smtClean="0"/>
              <a:t>Color </a:t>
            </a:r>
            <a:r>
              <a:rPr lang="en-US" dirty="0" smtClean="0"/>
              <a:t>Interactions: </a:t>
            </a:r>
            <a:r>
              <a:rPr lang="en-US" dirty="0" smtClean="0"/>
              <a:t>Hue, Value, or Intensity Interaction </a:t>
            </a:r>
          </a:p>
          <a:p>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r>
              <a:rPr lang="en-US" dirty="0" smtClean="0"/>
              <a:t> and V</a:t>
            </a:r>
            <a:r>
              <a:rPr lang="en-US" dirty="0" smtClean="0">
                <a:solidFill>
                  <a:schemeClr val="tx1">
                    <a:lumMod val="65000"/>
                    <a:lumOff val="35000"/>
                  </a:schemeClr>
                </a:solidFill>
              </a:rPr>
              <a:t>a</a:t>
            </a:r>
            <a:r>
              <a:rPr lang="en-US" dirty="0" smtClean="0">
                <a:solidFill>
                  <a:schemeClr val="bg1">
                    <a:lumMod val="65000"/>
                  </a:schemeClr>
                </a:solidFill>
              </a:rPr>
              <a:t>l</a:t>
            </a:r>
            <a:r>
              <a:rPr lang="en-US" dirty="0" smtClean="0">
                <a:solidFill>
                  <a:schemeClr val="bg1">
                    <a:lumMod val="75000"/>
                  </a:schemeClr>
                </a:solidFill>
              </a:rPr>
              <a:t>u</a:t>
            </a:r>
            <a:r>
              <a:rPr lang="en-US" dirty="0" smtClean="0">
                <a:solidFill>
                  <a:schemeClr val="bg1">
                    <a:lumMod val="95000"/>
                  </a:schemeClr>
                </a:solidFill>
              </a:rPr>
              <a:t>e</a:t>
            </a:r>
            <a:endParaRPr lang="en-US" dirty="0"/>
          </a:p>
        </p:txBody>
      </p:sp>
      <p:sp>
        <p:nvSpPr>
          <p:cNvPr id="3" name="Content Placeholder 2"/>
          <p:cNvSpPr>
            <a:spLocks noGrp="1"/>
          </p:cNvSpPr>
          <p:nvPr>
            <p:ph sz="half" idx="1"/>
          </p:nvPr>
        </p:nvSpPr>
        <p:spPr/>
        <p:txBody>
          <a:bodyPr/>
          <a:lstStyle/>
          <a:p>
            <a:r>
              <a:rPr lang="en-US" dirty="0" smtClean="0">
                <a:effectLst>
                  <a:outerShdw blurRad="38100" dist="38100" dir="2700000" algn="tl">
                    <a:srgbClr val="000000">
                      <a:alpha val="43137"/>
                    </a:srgbClr>
                  </a:outerShdw>
                </a:effectLst>
              </a:rPr>
              <a:t>Light </a:t>
            </a:r>
            <a:r>
              <a:rPr lang="en-US" dirty="0" smtClean="0"/>
              <a:t>symbolizes truth, hope, and new life.</a:t>
            </a:r>
          </a:p>
          <a:p>
            <a:pPr>
              <a:buNone/>
            </a:pPr>
            <a:endParaRPr lang="en-US" dirty="0">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p:txBody>
          <a:bodyPr/>
          <a:lstStyle/>
          <a:p>
            <a:r>
              <a:rPr lang="en-US" dirty="0" smtClean="0">
                <a:effectLst>
                  <a:outerShdw blurRad="38100" dist="38100" dir="2700000" algn="tl">
                    <a:srgbClr val="000000">
                      <a:alpha val="43137"/>
                    </a:srgbClr>
                  </a:outerShdw>
                </a:effectLst>
              </a:rPr>
              <a:t>Darkness </a:t>
            </a:r>
            <a:r>
              <a:rPr lang="en-US" dirty="0" smtClean="0"/>
              <a:t>symbolizes evil, fear of the unknown, and death</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r>
              <a:rPr lang="en-US" dirty="0" smtClean="0">
                <a:solidFill>
                  <a:schemeClr val="tx1">
                    <a:lumMod val="65000"/>
                    <a:lumOff val="35000"/>
                  </a:schemeClr>
                </a:solidFill>
              </a:rPr>
              <a:t>a</a:t>
            </a:r>
            <a:r>
              <a:rPr lang="en-US" dirty="0" smtClean="0">
                <a:solidFill>
                  <a:schemeClr val="bg1">
                    <a:lumMod val="65000"/>
                  </a:schemeClr>
                </a:solidFill>
              </a:rPr>
              <a:t>l</a:t>
            </a:r>
            <a:r>
              <a:rPr lang="en-US" dirty="0" smtClean="0">
                <a:solidFill>
                  <a:schemeClr val="bg1">
                    <a:lumMod val="75000"/>
                  </a:schemeClr>
                </a:solidFill>
              </a:rPr>
              <a:t>u</a:t>
            </a:r>
            <a:r>
              <a:rPr lang="en-US" dirty="0" smtClean="0">
                <a:solidFill>
                  <a:schemeClr val="bg1">
                    <a:lumMod val="95000"/>
                  </a:schemeClr>
                </a:solidFill>
              </a:rPr>
              <a:t>e</a:t>
            </a:r>
            <a:endParaRPr lang="en-US" dirty="0"/>
          </a:p>
        </p:txBody>
      </p:sp>
      <p:sp>
        <p:nvSpPr>
          <p:cNvPr id="3" name="Content Placeholder 2"/>
          <p:cNvSpPr>
            <a:spLocks noGrp="1"/>
          </p:cNvSpPr>
          <p:nvPr>
            <p:ph sz="half" idx="1"/>
          </p:nvPr>
        </p:nvSpPr>
        <p:spPr/>
        <p:txBody>
          <a:bodyPr/>
          <a:lstStyle/>
          <a:p>
            <a:r>
              <a:rPr lang="en-US" dirty="0" smtClean="0"/>
              <a:t>Lightness and Darkness are Relative depending on its surroundings</a:t>
            </a:r>
          </a:p>
        </p:txBody>
      </p:sp>
      <p:sp>
        <p:nvSpPr>
          <p:cNvPr id="5" name="Content Placeholder 4"/>
          <p:cNvSpPr>
            <a:spLocks noGrp="1"/>
          </p:cNvSpPr>
          <p:nvPr>
            <p:ph sz="half" idx="2"/>
          </p:nvPr>
        </p:nvSpPr>
        <p:spPr/>
        <p:txBody>
          <a:bodyPr/>
          <a:lstStyle/>
          <a:p>
            <a:endParaRPr lang="en-US"/>
          </a:p>
        </p:txBody>
      </p:sp>
      <p:pic>
        <p:nvPicPr>
          <p:cNvPr id="4" name="Picture 3" descr="Henry_Ossawa_Tanner_-_The_Banjo_Lesson.jpg"/>
          <p:cNvPicPr>
            <a:picLocks noChangeAspect="1"/>
          </p:cNvPicPr>
          <p:nvPr/>
        </p:nvPicPr>
        <p:blipFill>
          <a:blip r:embed="rId3" cstate="print"/>
          <a:stretch>
            <a:fillRect/>
          </a:stretch>
        </p:blipFill>
        <p:spPr>
          <a:xfrm>
            <a:off x="4572000" y="1371600"/>
            <a:ext cx="3657600" cy="513673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304800" y="3429000"/>
            <a:ext cx="4279392" cy="1371600"/>
          </a:xfrm>
          <a:prstGeom prst="rect">
            <a:avLst/>
          </a:prstGeom>
          <a:solidFill>
            <a:srgbClr val="FFFFFF"/>
          </a:solid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Chiaroscuro</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Literally translates in Italian to mean “light-dark”</a:t>
            </a:r>
          </a:p>
          <a:p>
            <a:r>
              <a:rPr lang="en-US" dirty="0" smtClean="0"/>
              <a:t>It is </a:t>
            </a:r>
            <a:r>
              <a:rPr lang="en-US" i="1" dirty="0" smtClean="0"/>
              <a:t>Dramatic</a:t>
            </a:r>
            <a:r>
              <a:rPr lang="en-US" dirty="0" smtClean="0"/>
              <a:t> Contrasts between light and dark.</a:t>
            </a:r>
          </a:p>
          <a:p>
            <a:r>
              <a:rPr lang="en-US" dirty="0" smtClean="0"/>
              <a:t>Caravaggio, The Supper at Emmaus</a:t>
            </a:r>
          </a:p>
          <a:p>
            <a:endParaRPr lang="en-US" dirty="0"/>
          </a:p>
        </p:txBody>
      </p:sp>
      <p:pic>
        <p:nvPicPr>
          <p:cNvPr id="7" name="Content Placeholder 6" descr="Caravaggio The Supper at Emmaus.jpg"/>
          <p:cNvPicPr>
            <a:picLocks noGrp="1" noChangeAspect="1"/>
          </p:cNvPicPr>
          <p:nvPr>
            <p:ph sz="half" idx="2"/>
          </p:nvPr>
        </p:nvPicPr>
        <p:blipFill>
          <a:blip r:embed="rId3" cstate="print"/>
          <a:stretch>
            <a:fillRect/>
          </a:stretch>
        </p:blipFill>
        <p:spPr>
          <a:xfrm>
            <a:off x="4648200" y="3564522"/>
            <a:ext cx="4038600" cy="287797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and Expression</a:t>
            </a:r>
            <a:endParaRPr lang="en-US" dirty="0"/>
          </a:p>
        </p:txBody>
      </p:sp>
      <p:pic>
        <p:nvPicPr>
          <p:cNvPr id="6" name="Content Placeholder 5" descr="Picasso Woman in White.jpg"/>
          <p:cNvPicPr>
            <a:picLocks noGrp="1" noChangeAspect="1"/>
          </p:cNvPicPr>
          <p:nvPr>
            <p:ph sz="half" idx="1"/>
          </p:nvPr>
        </p:nvPicPr>
        <p:blipFill>
          <a:blip r:embed="rId3" cstate="print"/>
          <a:stretch>
            <a:fillRect/>
          </a:stretch>
        </p:blipFill>
        <p:spPr>
          <a:xfrm>
            <a:off x="457200" y="1371600"/>
            <a:ext cx="3886200" cy="4815097"/>
          </a:xfrm>
        </p:spPr>
      </p:pic>
      <p:pic>
        <p:nvPicPr>
          <p:cNvPr id="5" name="Content Placeholder 4" descr="Marie Villers Young Woman Drawing.jpg"/>
          <p:cNvPicPr>
            <a:picLocks noGrp="1" noChangeAspect="1"/>
          </p:cNvPicPr>
          <p:nvPr>
            <p:ph sz="half" idx="2"/>
          </p:nvPr>
        </p:nvPicPr>
        <p:blipFill>
          <a:blip r:embed="rId4" cstate="print"/>
          <a:stretch>
            <a:fillRect/>
          </a:stretch>
        </p:blipFill>
        <p:spPr>
          <a:xfrm>
            <a:off x="4800600" y="1447800"/>
            <a:ext cx="3779520" cy="4724400"/>
          </a:xfrm>
        </p:spPr>
      </p:pic>
      <p:sp>
        <p:nvSpPr>
          <p:cNvPr id="7" name="TextBox 6"/>
          <p:cNvSpPr txBox="1"/>
          <p:nvPr/>
        </p:nvSpPr>
        <p:spPr>
          <a:xfrm>
            <a:off x="457200" y="6248400"/>
            <a:ext cx="3810000" cy="369332"/>
          </a:xfrm>
          <a:prstGeom prst="rect">
            <a:avLst/>
          </a:prstGeom>
          <a:noFill/>
        </p:spPr>
        <p:txBody>
          <a:bodyPr wrap="square" rtlCol="0">
            <a:spAutoFit/>
          </a:bodyPr>
          <a:lstStyle/>
          <a:p>
            <a:r>
              <a:rPr lang="en-US" dirty="0" smtClean="0"/>
              <a:t>Picasso, Woman in White, 1923</a:t>
            </a:r>
            <a:endParaRPr lang="en-US" dirty="0"/>
          </a:p>
        </p:txBody>
      </p:sp>
      <p:sp>
        <p:nvSpPr>
          <p:cNvPr id="8" name="TextBox 7"/>
          <p:cNvSpPr txBox="1"/>
          <p:nvPr/>
        </p:nvSpPr>
        <p:spPr>
          <a:xfrm>
            <a:off x="4724400" y="6211669"/>
            <a:ext cx="4038600" cy="646331"/>
          </a:xfrm>
          <a:prstGeom prst="rect">
            <a:avLst/>
          </a:prstGeom>
          <a:noFill/>
        </p:spPr>
        <p:txBody>
          <a:bodyPr wrap="square" rtlCol="0">
            <a:spAutoFit/>
          </a:bodyPr>
          <a:lstStyle/>
          <a:p>
            <a:r>
              <a:rPr lang="en-US" dirty="0" smtClean="0"/>
              <a:t>Marie-Denise </a:t>
            </a:r>
            <a:r>
              <a:rPr lang="en-US" dirty="0" err="1" smtClean="0"/>
              <a:t>Villers</a:t>
            </a:r>
            <a:r>
              <a:rPr lang="en-US" dirty="0" smtClean="0"/>
              <a:t>, Young Woman Drawing, 1801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endParaRPr lang="en-US" dirty="0"/>
          </a:p>
        </p:txBody>
      </p:sp>
      <p:sp>
        <p:nvSpPr>
          <p:cNvPr id="3" name="Content Placeholder 2"/>
          <p:cNvSpPr>
            <a:spLocks noGrp="1"/>
          </p:cNvSpPr>
          <p:nvPr>
            <p:ph sz="half" idx="1"/>
          </p:nvPr>
        </p:nvSpPr>
        <p:spPr>
          <a:xfrm>
            <a:off x="457200" y="1600200"/>
            <a:ext cx="3657600" cy="4525963"/>
          </a:xfrm>
        </p:spPr>
        <p:txBody>
          <a:bodyPr/>
          <a:lstStyle/>
          <a:p>
            <a:r>
              <a:rPr lang="en-US" dirty="0" smtClean="0"/>
              <a:t>Isaac Newton determined Color comes from Light</a:t>
            </a:r>
          </a:p>
          <a:p>
            <a:r>
              <a:rPr lang="en-US" dirty="0" smtClean="0"/>
              <a:t>Rays from the sun were divided into colors we know today</a:t>
            </a:r>
          </a:p>
          <a:p>
            <a:endParaRPr lang="en-US" dirty="0" smtClean="0"/>
          </a:p>
        </p:txBody>
      </p:sp>
      <p:pic>
        <p:nvPicPr>
          <p:cNvPr id="5" name="Content Placeholder 4" descr="Newton_prism_experiment.jpg"/>
          <p:cNvPicPr>
            <a:picLocks noGrp="1" noChangeAspect="1"/>
          </p:cNvPicPr>
          <p:nvPr>
            <p:ph sz="half" idx="2"/>
          </p:nvPr>
        </p:nvPicPr>
        <p:blipFill>
          <a:blip r:embed="rId2" cstate="print"/>
          <a:stretch>
            <a:fillRect/>
          </a:stretch>
        </p:blipFill>
        <p:spPr>
          <a:xfrm>
            <a:off x="3810000" y="1371600"/>
            <a:ext cx="4210050" cy="3157538"/>
          </a:xfrm>
        </p:spPr>
      </p:pic>
      <p:pic>
        <p:nvPicPr>
          <p:cNvPr id="6" name="Picture 5" descr="Newton ex.jpg"/>
          <p:cNvPicPr>
            <a:picLocks noChangeAspect="1"/>
          </p:cNvPicPr>
          <p:nvPr/>
        </p:nvPicPr>
        <p:blipFill>
          <a:blip r:embed="rId3" cstate="print"/>
          <a:stretch>
            <a:fillRect/>
          </a:stretch>
        </p:blipFill>
        <p:spPr>
          <a:xfrm>
            <a:off x="4114800" y="4114799"/>
            <a:ext cx="3619500" cy="23867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emon example.jpg"/>
          <p:cNvPicPr>
            <a:picLocks noGrp="1" noChangeAspect="1"/>
          </p:cNvPicPr>
          <p:nvPr>
            <p:ph sz="half" idx="2"/>
          </p:nvPr>
        </p:nvPicPr>
        <p:blipFill>
          <a:blip r:embed="rId3" cstate="print"/>
          <a:stretch>
            <a:fillRect/>
          </a:stretch>
        </p:blipFill>
        <p:spPr>
          <a:xfrm>
            <a:off x="4572000" y="914400"/>
            <a:ext cx="3985846" cy="5181600"/>
          </a:xfrm>
        </p:spPr>
      </p:pic>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a:t>
            </a:r>
            <a:endParaRPr lang="en-US" dirty="0"/>
          </a:p>
        </p:txBody>
      </p:sp>
      <p:sp>
        <p:nvSpPr>
          <p:cNvPr id="3" name="Content Placeholder 2"/>
          <p:cNvSpPr>
            <a:spLocks noGrp="1"/>
          </p:cNvSpPr>
          <p:nvPr>
            <p:ph sz="half" idx="1"/>
          </p:nvPr>
        </p:nvSpPr>
        <p:spPr/>
        <p:txBody>
          <a:bodyPr/>
          <a:lstStyle/>
          <a:p>
            <a:r>
              <a:rPr lang="en-US" dirty="0" smtClean="0"/>
              <a:t>The 7 rays are known as the Spectrum</a:t>
            </a:r>
          </a:p>
          <a:p>
            <a:r>
              <a:rPr lang="en-US" dirty="0" smtClean="0"/>
              <a:t>The colors we see are actually the rays that are reflected by the object, the rest are absorbed.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C00000"/>
                </a:solidFill>
              </a:rPr>
              <a:t>C</a:t>
            </a:r>
            <a:r>
              <a:rPr lang="en-US" dirty="0" smtClean="0">
                <a:solidFill>
                  <a:srgbClr val="FFC000"/>
                </a:solidFill>
              </a:rPr>
              <a:t>o</a:t>
            </a:r>
            <a:r>
              <a:rPr lang="en-US" dirty="0" smtClean="0">
                <a:solidFill>
                  <a:srgbClr val="FFFF00"/>
                </a:solidFill>
              </a:rPr>
              <a:t>l</a:t>
            </a:r>
            <a:r>
              <a:rPr lang="en-US" dirty="0" smtClean="0">
                <a:solidFill>
                  <a:srgbClr val="00B050"/>
                </a:solidFill>
              </a:rPr>
              <a:t>o</a:t>
            </a:r>
            <a:r>
              <a:rPr lang="en-US" dirty="0" smtClean="0">
                <a:solidFill>
                  <a:srgbClr val="0070C0"/>
                </a:solidFill>
              </a:rPr>
              <a:t>r </a:t>
            </a:r>
            <a:r>
              <a:rPr lang="en-US" dirty="0" smtClean="0"/>
              <a:t>and Light</a:t>
            </a:r>
            <a:endParaRPr lang="en-US" dirty="0"/>
          </a:p>
        </p:txBody>
      </p:sp>
      <p:sp>
        <p:nvSpPr>
          <p:cNvPr id="5" name="Content Placeholder 4"/>
          <p:cNvSpPr>
            <a:spLocks noGrp="1"/>
          </p:cNvSpPr>
          <p:nvPr>
            <p:ph idx="1"/>
          </p:nvPr>
        </p:nvSpPr>
        <p:spPr/>
        <p:txBody>
          <a:bodyPr/>
          <a:lstStyle/>
          <a:p>
            <a:r>
              <a:rPr lang="en-US" dirty="0" smtClean="0"/>
              <a:t>Light travels with entire spectrum of colors which appears white until it meets an object and some colors are absorbed and others are reflected.</a:t>
            </a:r>
            <a:endParaRPr lang="en-US" dirty="0"/>
          </a:p>
        </p:txBody>
      </p:sp>
      <p:pic>
        <p:nvPicPr>
          <p:cNvPr id="11" name="Picture 10" descr="White LIght and Prism.jpg"/>
          <p:cNvPicPr>
            <a:picLocks noChangeAspect="1"/>
          </p:cNvPicPr>
          <p:nvPr/>
        </p:nvPicPr>
        <p:blipFill>
          <a:blip r:embed="rId2" cstate="print"/>
          <a:stretch>
            <a:fillRect/>
          </a:stretch>
        </p:blipFill>
        <p:spPr>
          <a:xfrm>
            <a:off x="4043308" y="3581400"/>
            <a:ext cx="4376792" cy="2743200"/>
          </a:xfrm>
          <a:prstGeom prst="rect">
            <a:avLst/>
          </a:prstGeom>
        </p:spPr>
      </p:pic>
      <p:pic>
        <p:nvPicPr>
          <p:cNvPr id="12" name="Picture 11" descr="apple example.jpg"/>
          <p:cNvPicPr>
            <a:picLocks noChangeAspect="1"/>
          </p:cNvPicPr>
          <p:nvPr/>
        </p:nvPicPr>
        <p:blipFill>
          <a:blip r:embed="rId3" cstate="print"/>
          <a:stretch>
            <a:fillRect/>
          </a:stretch>
        </p:blipFill>
        <p:spPr>
          <a:xfrm>
            <a:off x="914400" y="3810000"/>
            <a:ext cx="2686538" cy="2540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694</Words>
  <Application>Microsoft Office PowerPoint</Application>
  <PresentationFormat>On-screen Show (4:3)</PresentationFormat>
  <Paragraphs>89</Paragraphs>
  <Slides>27</Slides>
  <Notes>4</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Color and Value</vt:lpstr>
      <vt:lpstr>Color and Value</vt:lpstr>
      <vt:lpstr>Color and Value</vt:lpstr>
      <vt:lpstr>Value</vt:lpstr>
      <vt:lpstr>Chiaroscuro</vt:lpstr>
      <vt:lpstr>Value and Expression</vt:lpstr>
      <vt:lpstr>Color</vt:lpstr>
      <vt:lpstr>Color</vt:lpstr>
      <vt:lpstr>Color and Light</vt:lpstr>
      <vt:lpstr>Color and Pigment</vt:lpstr>
      <vt:lpstr>Color and HUE</vt:lpstr>
      <vt:lpstr>Color and Intesity</vt:lpstr>
      <vt:lpstr>Color and Intesity</vt:lpstr>
      <vt:lpstr>Color Interactions</vt:lpstr>
      <vt:lpstr>Color Interactions</vt:lpstr>
      <vt:lpstr>Color Interactions</vt:lpstr>
      <vt:lpstr>Color Interactions</vt:lpstr>
      <vt:lpstr>Color Interactions</vt:lpstr>
      <vt:lpstr>Color Interactions</vt:lpstr>
      <vt:lpstr>Color Interactions</vt:lpstr>
      <vt:lpstr>Henry Matisse</vt:lpstr>
      <vt:lpstr>Optical Illusions and How We See</vt:lpstr>
      <vt:lpstr>Henry Ossawa Tanner</vt:lpstr>
      <vt:lpstr>Henry O Tanner</vt:lpstr>
      <vt:lpstr>Henry O Tanner</vt:lpstr>
      <vt:lpstr>Henry Ossawa Tanner</vt:lpstr>
      <vt:lpstr>Weekly Sketch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dc:title>
  <dc:creator>landrew</dc:creator>
  <cp:lastModifiedBy>landrew</cp:lastModifiedBy>
  <cp:revision>22</cp:revision>
  <dcterms:created xsi:type="dcterms:W3CDTF">2014-01-18T22:53:58Z</dcterms:created>
  <dcterms:modified xsi:type="dcterms:W3CDTF">2014-01-21T00:05:25Z</dcterms:modified>
</cp:coreProperties>
</file>