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70" r:id="rId15"/>
    <p:sldId id="271" r:id="rId16"/>
    <p:sldId id="274" r:id="rId17"/>
    <p:sldId id="275" r:id="rId18"/>
    <p:sldId id="285" r:id="rId19"/>
    <p:sldId id="272" r:id="rId20"/>
    <p:sldId id="276" r:id="rId21"/>
    <p:sldId id="273" r:id="rId22"/>
    <p:sldId id="281" r:id="rId23"/>
    <p:sldId id="282" r:id="rId24"/>
    <p:sldId id="269" r:id="rId25"/>
    <p:sldId id="279" r:id="rId26"/>
    <p:sldId id="277" r:id="rId27"/>
    <p:sldId id="278" r:id="rId28"/>
    <p:sldId id="280"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3300"/>
    <a:srgbClr val="660033"/>
    <a:srgbClr val="3333CC"/>
    <a:srgbClr val="00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CC0E55-2DE8-4E9C-B975-4A1D931D7235}" type="datetimeFigureOut">
              <a:rPr lang="en-US" smtClean="0"/>
              <a:pPr/>
              <a:t>1/22/2014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B079C4-A832-403B-BEB1-7EDF9B905FD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you think of a</a:t>
            </a:r>
            <a:r>
              <a:rPr lang="en-US" baseline="0" dirty="0" smtClean="0"/>
              <a:t> contemporary film that uses light and dark as symbols?</a:t>
            </a:r>
          </a:p>
          <a:p>
            <a:endParaRPr lang="en-US" dirty="0"/>
          </a:p>
        </p:txBody>
      </p:sp>
      <p:sp>
        <p:nvSpPr>
          <p:cNvPr id="4" name="Slide Number Placeholder 3"/>
          <p:cNvSpPr>
            <a:spLocks noGrp="1"/>
          </p:cNvSpPr>
          <p:nvPr>
            <p:ph type="sldNum" sz="quarter" idx="10"/>
          </p:nvPr>
        </p:nvSpPr>
        <p:spPr/>
        <p:txBody>
          <a:bodyPr/>
          <a:lstStyle/>
          <a:p>
            <a:fld id="{A9B079C4-A832-403B-BEB1-7EDF9B905FD5}"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Ansel</a:t>
            </a:r>
            <a:r>
              <a:rPr lang="en-US" dirty="0" smtClean="0"/>
              <a:t> Adams is a well known photographer</a:t>
            </a:r>
            <a:r>
              <a:rPr lang="en-US" baseline="0" dirty="0" smtClean="0"/>
              <a:t> we will look at further tomorrow. His work in Photography made a lasting impact- He developed a system to capture the brightest highlights and darkest shadows in one photograph.</a:t>
            </a:r>
            <a:endParaRPr lang="en-US" dirty="0"/>
          </a:p>
        </p:txBody>
      </p:sp>
      <p:sp>
        <p:nvSpPr>
          <p:cNvPr id="4" name="Slide Number Placeholder 3"/>
          <p:cNvSpPr>
            <a:spLocks noGrp="1"/>
          </p:cNvSpPr>
          <p:nvPr>
            <p:ph type="sldNum" sz="quarter" idx="10"/>
          </p:nvPr>
        </p:nvSpPr>
        <p:spPr/>
        <p:txBody>
          <a:bodyPr/>
          <a:lstStyle/>
          <a:p>
            <a:fld id="{A9B079C4-A832-403B-BEB1-7EDF9B905FD5}"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Compare the Banjo face</a:t>
            </a:r>
            <a:r>
              <a:rPr lang="en-US" baseline="0" dirty="0" smtClean="0"/>
              <a:t> to the shadows around it. Is it light or dark comparatively?</a:t>
            </a:r>
          </a:p>
          <a:p>
            <a:r>
              <a:rPr lang="en-US" baseline="0" dirty="0" smtClean="0"/>
              <a:t>Now compare it to the back wall? Value is relative to its surroundings.</a:t>
            </a:r>
            <a:endParaRPr lang="en-US" dirty="0"/>
          </a:p>
        </p:txBody>
      </p:sp>
      <p:sp>
        <p:nvSpPr>
          <p:cNvPr id="4" name="Slide Number Placeholder 3"/>
          <p:cNvSpPr>
            <a:spLocks noGrp="1"/>
          </p:cNvSpPr>
          <p:nvPr>
            <p:ph type="sldNum" sz="quarter" idx="10"/>
          </p:nvPr>
        </p:nvSpPr>
        <p:spPr/>
        <p:txBody>
          <a:bodyPr/>
          <a:lstStyle/>
          <a:p>
            <a:fld id="{A9B079C4-A832-403B-BEB1-7EDF9B905FD5}"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Reflected</a:t>
            </a:r>
            <a:r>
              <a:rPr lang="en-US" baseline="0" dirty="0" smtClean="0"/>
              <a:t> light is going to be very important when we talk about color as well.</a:t>
            </a:r>
            <a:endParaRPr lang="en-US" dirty="0"/>
          </a:p>
        </p:txBody>
      </p:sp>
      <p:sp>
        <p:nvSpPr>
          <p:cNvPr id="4" name="Slide Number Placeholder 3"/>
          <p:cNvSpPr>
            <a:spLocks noGrp="1"/>
          </p:cNvSpPr>
          <p:nvPr>
            <p:ph type="sldNum" sz="quarter" idx="10"/>
          </p:nvPr>
        </p:nvSpPr>
        <p:spPr/>
        <p:txBody>
          <a:bodyPr/>
          <a:lstStyle/>
          <a:p>
            <a:fld id="{A9B079C4-A832-403B-BEB1-7EDF9B905FD5}"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Electric lighting, artists who worked after sundown used candles. These</a:t>
            </a:r>
            <a:r>
              <a:rPr lang="en-US" baseline="0" dirty="0" smtClean="0"/>
              <a:t> works fostered the popularity of Chiaroscuro which is </a:t>
            </a:r>
            <a:r>
              <a:rPr lang="en-US" dirty="0" smtClean="0"/>
              <a:t>created from 1 source, usually a candle</a:t>
            </a:r>
            <a:endParaRPr lang="en-US" dirty="0"/>
          </a:p>
        </p:txBody>
      </p:sp>
      <p:sp>
        <p:nvSpPr>
          <p:cNvPr id="4" name="Slide Number Placeholder 3"/>
          <p:cNvSpPr>
            <a:spLocks noGrp="1"/>
          </p:cNvSpPr>
          <p:nvPr>
            <p:ph type="sldNum" sz="quarter" idx="10"/>
          </p:nvPr>
        </p:nvSpPr>
        <p:spPr/>
        <p:txBody>
          <a:bodyPr/>
          <a:lstStyle/>
          <a:p>
            <a:fld id="{A9B079C4-A832-403B-BEB1-7EDF9B905FD5}"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Picasso uses mostly middle range</a:t>
            </a:r>
            <a:r>
              <a:rPr lang="en-US" baseline="0" dirty="0" smtClean="0"/>
              <a:t> values. Contrast is minimal, entire image has soft light. Her pose and expression is also peaceful and relaxed. Light here is a positive role.</a:t>
            </a:r>
          </a:p>
          <a:p>
            <a:r>
              <a:rPr lang="en-US" baseline="0" dirty="0" smtClean="0"/>
              <a:t>Young Woman drawing uses mostly dark values. Her face is illuminated on one side and the rest is in shadow. The strong contrast creates drama and mood. Maybe more solemn or somber.</a:t>
            </a:r>
            <a:endParaRPr lang="en-US" dirty="0"/>
          </a:p>
        </p:txBody>
      </p:sp>
      <p:sp>
        <p:nvSpPr>
          <p:cNvPr id="4" name="Slide Number Placeholder 3"/>
          <p:cNvSpPr>
            <a:spLocks noGrp="1"/>
          </p:cNvSpPr>
          <p:nvPr>
            <p:ph type="sldNum" sz="quarter" idx="10"/>
          </p:nvPr>
        </p:nvSpPr>
        <p:spPr/>
        <p:txBody>
          <a:bodyPr/>
          <a:lstStyle/>
          <a:p>
            <a:fld id="{A9B079C4-A832-403B-BEB1-7EDF9B905FD5}"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Different surfaces absorb different rays</a:t>
            </a:r>
            <a:endParaRPr lang="en-US" dirty="0"/>
          </a:p>
        </p:txBody>
      </p:sp>
      <p:sp>
        <p:nvSpPr>
          <p:cNvPr id="4" name="Slide Number Placeholder 3"/>
          <p:cNvSpPr>
            <a:spLocks noGrp="1"/>
          </p:cNvSpPr>
          <p:nvPr>
            <p:ph type="sldNum" sz="quarter" idx="10"/>
          </p:nvPr>
        </p:nvSpPr>
        <p:spPr/>
        <p:txBody>
          <a:bodyPr/>
          <a:lstStyle/>
          <a:p>
            <a:fld id="{A9B079C4-A832-403B-BEB1-7EDF9B905FD5}"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Imagine The</a:t>
            </a:r>
            <a:r>
              <a:rPr lang="en-US" baseline="0" dirty="0" smtClean="0"/>
              <a:t> Old Guitarist in tones of red yellow or orange. In this instance, the blue tones create a saddened mood, in others it can represent serenity, dignity, loyalty and others.</a:t>
            </a:r>
          </a:p>
          <a:p>
            <a:r>
              <a:rPr lang="en-US" baseline="0" dirty="0" smtClean="0"/>
              <a:t>Studies have shown that Pink has a calming effect on violent children.</a:t>
            </a:r>
          </a:p>
          <a:p>
            <a:r>
              <a:rPr lang="en-US" baseline="0" dirty="0" smtClean="0"/>
              <a:t>In one </a:t>
            </a:r>
            <a:r>
              <a:rPr lang="en-US" baseline="0" dirty="0" err="1" smtClean="0"/>
              <a:t>experiement</a:t>
            </a:r>
            <a:r>
              <a:rPr lang="en-US" baseline="0" dirty="0" smtClean="0"/>
              <a:t>, factory workers thought that the room temperature had been raised after the colors in the room were changed from blue and gray to red and brown.</a:t>
            </a:r>
            <a:endParaRPr lang="en-US" dirty="0"/>
          </a:p>
        </p:txBody>
      </p:sp>
      <p:sp>
        <p:nvSpPr>
          <p:cNvPr id="4" name="Slide Number Placeholder 3"/>
          <p:cNvSpPr>
            <a:spLocks noGrp="1"/>
          </p:cNvSpPr>
          <p:nvPr>
            <p:ph type="sldNum" sz="quarter" idx="10"/>
          </p:nvPr>
        </p:nvSpPr>
        <p:spPr/>
        <p:txBody>
          <a:bodyPr/>
          <a:lstStyle/>
          <a:p>
            <a:fld id="{A9B079C4-A832-403B-BEB1-7EDF9B905FD5}"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11033C-D92A-4D09-9232-6D3F56D98D1D}"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43C59-D12A-4A15-B0E5-CCF2710C4F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1033C-D92A-4D09-9232-6D3F56D98D1D}"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43C59-D12A-4A15-B0E5-CCF2710C4F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1033C-D92A-4D09-9232-6D3F56D98D1D}"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43C59-D12A-4A15-B0E5-CCF2710C4F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1033C-D92A-4D09-9232-6D3F56D98D1D}"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43C59-D12A-4A15-B0E5-CCF2710C4F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11033C-D92A-4D09-9232-6D3F56D98D1D}"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43C59-D12A-4A15-B0E5-CCF2710C4F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11033C-D92A-4D09-9232-6D3F56D98D1D}" type="datetimeFigureOut">
              <a:rPr lang="en-US" smtClean="0"/>
              <a:pPr/>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43C59-D12A-4A15-B0E5-CCF2710C4F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11033C-D92A-4D09-9232-6D3F56D98D1D}" type="datetimeFigureOut">
              <a:rPr lang="en-US" smtClean="0"/>
              <a:pPr/>
              <a:t>1/22/2014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843C59-D12A-4A15-B0E5-CCF2710C4F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11033C-D92A-4D09-9232-6D3F56D98D1D}" type="datetimeFigureOut">
              <a:rPr lang="en-US" smtClean="0"/>
              <a:pPr/>
              <a:t>1/22/2014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843C59-D12A-4A15-B0E5-CCF2710C4F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1033C-D92A-4D09-9232-6D3F56D98D1D}" type="datetimeFigureOut">
              <a:rPr lang="en-US" smtClean="0"/>
              <a:pPr/>
              <a:t>1/22/2014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843C59-D12A-4A15-B0E5-CCF2710C4F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11033C-D92A-4D09-9232-6D3F56D98D1D}" type="datetimeFigureOut">
              <a:rPr lang="en-US" smtClean="0"/>
              <a:pPr/>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43C59-D12A-4A15-B0E5-CCF2710C4F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11033C-D92A-4D09-9232-6D3F56D98D1D}" type="datetimeFigureOut">
              <a:rPr lang="en-US" smtClean="0"/>
              <a:pPr/>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43C59-D12A-4A15-B0E5-CCF2710C4F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1033C-D92A-4D09-9232-6D3F56D98D1D}" type="datetimeFigureOut">
              <a:rPr lang="en-US" smtClean="0"/>
              <a:pPr/>
              <a:t>1/22/2014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43C59-D12A-4A15-B0E5-CCF2710C4F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a:t>
            </a:r>
            <a:r>
              <a:rPr lang="en-US" dirty="0" smtClean="0"/>
              <a:t> and V</a:t>
            </a:r>
            <a:r>
              <a:rPr lang="en-US" dirty="0" smtClean="0">
                <a:solidFill>
                  <a:schemeClr val="tx1">
                    <a:lumMod val="65000"/>
                    <a:lumOff val="35000"/>
                  </a:schemeClr>
                </a:solidFill>
              </a:rPr>
              <a:t>a</a:t>
            </a:r>
            <a:r>
              <a:rPr lang="en-US" dirty="0" smtClean="0">
                <a:solidFill>
                  <a:schemeClr val="bg1">
                    <a:lumMod val="65000"/>
                  </a:schemeClr>
                </a:solidFill>
              </a:rPr>
              <a:t>l</a:t>
            </a:r>
            <a:r>
              <a:rPr lang="en-US" dirty="0" smtClean="0">
                <a:solidFill>
                  <a:schemeClr val="bg1">
                    <a:lumMod val="75000"/>
                  </a:schemeClr>
                </a:solidFill>
              </a:rPr>
              <a:t>u</a:t>
            </a:r>
            <a:r>
              <a:rPr lang="en-US" dirty="0" smtClean="0">
                <a:solidFill>
                  <a:schemeClr val="bg1">
                    <a:lumMod val="95000"/>
                  </a:schemeClr>
                </a:solidFill>
              </a:rPr>
              <a:t>e</a:t>
            </a:r>
            <a:endParaRPr lang="en-US" dirty="0">
              <a:solidFill>
                <a:schemeClr val="bg1">
                  <a:lumMod val="95000"/>
                </a:schemeClr>
              </a:solidFill>
            </a:endParaRPr>
          </a:p>
        </p:txBody>
      </p:sp>
      <p:sp>
        <p:nvSpPr>
          <p:cNvPr id="3" name="Subtitle 2"/>
          <p:cNvSpPr>
            <a:spLocks noGrp="1"/>
          </p:cNvSpPr>
          <p:nvPr>
            <p:ph type="subTitle" idx="1"/>
          </p:nvPr>
        </p:nvSpPr>
        <p:spPr/>
        <p:txBody>
          <a:bodyPr>
            <a:normAutofit/>
          </a:bodyPr>
          <a:lstStyle/>
          <a:p>
            <a:r>
              <a:rPr lang="en-US" dirty="0" smtClean="0"/>
              <a:t>Art 1 &amp; 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emon example.jpg"/>
          <p:cNvPicPr>
            <a:picLocks noGrp="1" noChangeAspect="1"/>
          </p:cNvPicPr>
          <p:nvPr>
            <p:ph sz="half" idx="2"/>
          </p:nvPr>
        </p:nvPicPr>
        <p:blipFill>
          <a:blip r:embed="rId3" cstate="print"/>
          <a:stretch>
            <a:fillRect/>
          </a:stretch>
        </p:blipFill>
        <p:spPr>
          <a:xfrm>
            <a:off x="4572000" y="914400"/>
            <a:ext cx="3985846" cy="5181600"/>
          </a:xfrm>
        </p:spPr>
      </p:pic>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a:t>
            </a:r>
            <a:endParaRPr lang="en-US" dirty="0"/>
          </a:p>
        </p:txBody>
      </p:sp>
      <p:sp>
        <p:nvSpPr>
          <p:cNvPr id="3" name="Content Placeholder 2"/>
          <p:cNvSpPr>
            <a:spLocks noGrp="1"/>
          </p:cNvSpPr>
          <p:nvPr>
            <p:ph sz="half" idx="1"/>
          </p:nvPr>
        </p:nvSpPr>
        <p:spPr/>
        <p:txBody>
          <a:bodyPr/>
          <a:lstStyle/>
          <a:p>
            <a:r>
              <a:rPr lang="en-US" dirty="0" smtClean="0"/>
              <a:t>The 7 rays are known as the Spectrum</a:t>
            </a:r>
          </a:p>
          <a:p>
            <a:r>
              <a:rPr lang="en-US" dirty="0" smtClean="0"/>
              <a:t>The colors we see are actually the rays that are reflected by the object, the rest are absorbed.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olor Spectrum.gif"/>
          <p:cNvPicPr>
            <a:picLocks noGrp="1" noChangeAspect="1"/>
          </p:cNvPicPr>
          <p:nvPr>
            <p:ph sz="half" idx="2"/>
          </p:nvPr>
        </p:nvPicPr>
        <p:blipFill>
          <a:blip r:embed="rId2" cstate="print"/>
          <a:stretch>
            <a:fillRect/>
          </a:stretch>
        </p:blipFill>
        <p:spPr>
          <a:xfrm>
            <a:off x="3276600" y="2895600"/>
            <a:ext cx="5120879" cy="3413919"/>
          </a:xfrm>
        </p:spPr>
      </p:pic>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 </a:t>
            </a:r>
            <a:r>
              <a:rPr lang="en-US" dirty="0" smtClean="0"/>
              <a:t>and HUE</a:t>
            </a:r>
            <a:endParaRPr lang="en-US" dirty="0"/>
          </a:p>
        </p:txBody>
      </p:sp>
      <p:sp>
        <p:nvSpPr>
          <p:cNvPr id="3" name="Content Placeholder 2"/>
          <p:cNvSpPr>
            <a:spLocks noGrp="1"/>
          </p:cNvSpPr>
          <p:nvPr>
            <p:ph sz="half" idx="1"/>
          </p:nvPr>
        </p:nvSpPr>
        <p:spPr/>
        <p:txBody>
          <a:bodyPr/>
          <a:lstStyle/>
          <a:p>
            <a:r>
              <a:rPr lang="en-US" dirty="0" smtClean="0"/>
              <a:t>Hue identifies a color as blue, yellow, red, green, or another color from the Color Spectrum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 </a:t>
            </a:r>
            <a:r>
              <a:rPr lang="en-US" dirty="0" smtClean="0"/>
              <a:t>and White Light</a:t>
            </a:r>
            <a:endParaRPr lang="en-US" dirty="0"/>
          </a:p>
        </p:txBody>
      </p:sp>
      <p:sp>
        <p:nvSpPr>
          <p:cNvPr id="3" name="Content Placeholder 2"/>
          <p:cNvSpPr>
            <a:spLocks noGrp="1"/>
          </p:cNvSpPr>
          <p:nvPr>
            <p:ph sz="half" idx="1"/>
          </p:nvPr>
        </p:nvSpPr>
        <p:spPr>
          <a:xfrm>
            <a:off x="457200" y="1600200"/>
            <a:ext cx="3505200" cy="4525963"/>
          </a:xfrm>
        </p:spPr>
        <p:txBody>
          <a:bodyPr/>
          <a:lstStyle/>
          <a:p>
            <a:r>
              <a:rPr lang="en-US" dirty="0" smtClean="0"/>
              <a:t>Combining all hue colored lights together is an </a:t>
            </a:r>
            <a:r>
              <a:rPr lang="en-US" i="1" dirty="0" smtClean="0"/>
              <a:t>additive</a:t>
            </a:r>
            <a:r>
              <a:rPr lang="en-US" dirty="0" smtClean="0"/>
              <a:t> process</a:t>
            </a:r>
          </a:p>
          <a:p>
            <a:r>
              <a:rPr lang="en-US" dirty="0" smtClean="0"/>
              <a:t>Mixing all results in white light</a:t>
            </a:r>
            <a:endParaRPr lang="en-US" dirty="0"/>
          </a:p>
        </p:txBody>
      </p:sp>
      <p:pic>
        <p:nvPicPr>
          <p:cNvPr id="5" name="Content Placeholder 4" descr="WhiteLight.jpg"/>
          <p:cNvPicPr>
            <a:picLocks noGrp="1" noChangeAspect="1"/>
          </p:cNvPicPr>
          <p:nvPr>
            <p:ph sz="half" idx="2"/>
          </p:nvPr>
        </p:nvPicPr>
        <p:blipFill>
          <a:blip r:embed="rId2" cstate="print"/>
          <a:stretch>
            <a:fillRect/>
          </a:stretch>
        </p:blipFill>
        <p:spPr>
          <a:xfrm>
            <a:off x="3962400" y="1371600"/>
            <a:ext cx="4524375" cy="452437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 </a:t>
            </a:r>
            <a:r>
              <a:rPr lang="en-US" dirty="0" smtClean="0"/>
              <a:t>and Pigment</a:t>
            </a:r>
            <a:endParaRPr lang="en-US" dirty="0"/>
          </a:p>
        </p:txBody>
      </p:sp>
      <p:sp>
        <p:nvSpPr>
          <p:cNvPr id="3" name="Content Placeholder 2"/>
          <p:cNvSpPr>
            <a:spLocks noGrp="1"/>
          </p:cNvSpPr>
          <p:nvPr>
            <p:ph sz="half" idx="1"/>
          </p:nvPr>
        </p:nvSpPr>
        <p:spPr>
          <a:xfrm>
            <a:off x="457200" y="1447800"/>
            <a:ext cx="3810000" cy="4525963"/>
          </a:xfrm>
        </p:spPr>
        <p:txBody>
          <a:bodyPr>
            <a:normAutofit/>
          </a:bodyPr>
          <a:lstStyle/>
          <a:p>
            <a:r>
              <a:rPr lang="en-US" dirty="0" smtClean="0"/>
              <a:t>Pigments behave the same as surfaces- they are a color because that is the ray they reflect</a:t>
            </a:r>
          </a:p>
          <a:p>
            <a:endParaRPr lang="en-US" dirty="0"/>
          </a:p>
        </p:txBody>
      </p:sp>
      <p:pic>
        <p:nvPicPr>
          <p:cNvPr id="7" name="Content Placeholder 6" descr="pigment.jpg"/>
          <p:cNvPicPr>
            <a:picLocks noGrp="1" noChangeAspect="1"/>
          </p:cNvPicPr>
          <p:nvPr>
            <p:ph sz="half" idx="2"/>
          </p:nvPr>
        </p:nvPicPr>
        <p:blipFill>
          <a:blip r:embed="rId2" cstate="print"/>
          <a:stretch>
            <a:fillRect/>
          </a:stretch>
        </p:blipFill>
        <p:spPr>
          <a:xfrm>
            <a:off x="1219200" y="3733800"/>
            <a:ext cx="5486400" cy="2698230"/>
          </a:xfrm>
        </p:spPr>
      </p:pic>
      <p:pic>
        <p:nvPicPr>
          <p:cNvPr id="8" name="Picture 7" descr="Art supplies with Pigment.jpg"/>
          <p:cNvPicPr>
            <a:picLocks noChangeAspect="1"/>
          </p:cNvPicPr>
          <p:nvPr/>
        </p:nvPicPr>
        <p:blipFill>
          <a:blip r:embed="rId3" cstate="print"/>
          <a:stretch>
            <a:fillRect/>
          </a:stretch>
        </p:blipFill>
        <p:spPr>
          <a:xfrm>
            <a:off x="4343400" y="1524000"/>
            <a:ext cx="4572000" cy="305752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 </a:t>
            </a:r>
            <a:r>
              <a:rPr lang="en-US" dirty="0" smtClean="0"/>
              <a:t>and Pigment</a:t>
            </a:r>
            <a:endParaRPr lang="en-US" dirty="0"/>
          </a:p>
        </p:txBody>
      </p:sp>
      <p:pic>
        <p:nvPicPr>
          <p:cNvPr id="5" name="Content Placeholder 4" descr="Pigment mixing.gif"/>
          <p:cNvPicPr>
            <a:picLocks noGrp="1" noChangeAspect="1"/>
          </p:cNvPicPr>
          <p:nvPr>
            <p:ph sz="half" idx="1"/>
          </p:nvPr>
        </p:nvPicPr>
        <p:blipFill>
          <a:blip r:embed="rId2" cstate="print"/>
          <a:stretch>
            <a:fillRect/>
          </a:stretch>
        </p:blipFill>
        <p:spPr>
          <a:xfrm>
            <a:off x="533400" y="1752600"/>
            <a:ext cx="5077024" cy="4061619"/>
          </a:xfrm>
        </p:spPr>
      </p:pic>
      <p:sp>
        <p:nvSpPr>
          <p:cNvPr id="4" name="Content Placeholder 3"/>
          <p:cNvSpPr>
            <a:spLocks noGrp="1"/>
          </p:cNvSpPr>
          <p:nvPr>
            <p:ph sz="half" idx="2"/>
          </p:nvPr>
        </p:nvSpPr>
        <p:spPr>
          <a:xfrm>
            <a:off x="5334000" y="1676400"/>
            <a:ext cx="3276600" cy="4800600"/>
          </a:xfrm>
        </p:spPr>
        <p:txBody>
          <a:bodyPr/>
          <a:lstStyle/>
          <a:p>
            <a:r>
              <a:rPr lang="en-US" dirty="0" smtClean="0"/>
              <a:t>Combining pigments together) is a subtractive process</a:t>
            </a:r>
          </a:p>
          <a:p>
            <a:r>
              <a:rPr lang="en-US" dirty="0" smtClean="0"/>
              <a:t>Mixing the primary colors in correct proportion will result in black.</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 </a:t>
            </a:r>
            <a:r>
              <a:rPr lang="en-US" dirty="0" smtClean="0"/>
              <a:t>Schemes Quiz </a:t>
            </a:r>
            <a:r>
              <a:rPr lang="en-US" dirty="0" smtClean="0">
                <a:sym typeface="Wingdings" pitchFamily="2" charset="2"/>
              </a:rPr>
              <a:t> </a:t>
            </a:r>
            <a:endParaRPr lang="en-US" dirty="0"/>
          </a:p>
        </p:txBody>
      </p:sp>
      <p:sp>
        <p:nvSpPr>
          <p:cNvPr id="3" name="Content Placeholder 2"/>
          <p:cNvSpPr>
            <a:spLocks noGrp="1"/>
          </p:cNvSpPr>
          <p:nvPr>
            <p:ph sz="half" idx="1"/>
          </p:nvPr>
        </p:nvSpPr>
        <p:spPr/>
        <p:txBody>
          <a:bodyPr>
            <a:normAutofit/>
          </a:bodyPr>
          <a:lstStyle/>
          <a:p>
            <a:pPr marL="514350" indent="-514350">
              <a:buAutoNum type="arabicPeriod"/>
            </a:pPr>
            <a:r>
              <a:rPr lang="en-US" dirty="0" smtClean="0"/>
              <a:t>Primary</a:t>
            </a:r>
          </a:p>
          <a:p>
            <a:pPr marL="514350" indent="-514350">
              <a:buAutoNum type="arabicPeriod"/>
            </a:pPr>
            <a:r>
              <a:rPr lang="en-US" dirty="0" smtClean="0"/>
              <a:t>Secondary</a:t>
            </a:r>
          </a:p>
          <a:p>
            <a:pPr marL="514350" indent="-514350">
              <a:buAutoNum type="arabicPeriod"/>
            </a:pPr>
            <a:r>
              <a:rPr lang="en-US" dirty="0" smtClean="0"/>
              <a:t>Tertiary</a:t>
            </a:r>
          </a:p>
          <a:p>
            <a:pPr marL="514350" indent="-514350">
              <a:buAutoNum type="arabicPeriod"/>
            </a:pPr>
            <a:r>
              <a:rPr lang="en-US" dirty="0" smtClean="0"/>
              <a:t>Monochromatic</a:t>
            </a:r>
          </a:p>
          <a:p>
            <a:pPr marL="514350" indent="-514350">
              <a:buAutoNum type="arabicPeriod"/>
            </a:pPr>
            <a:r>
              <a:rPr lang="en-US" dirty="0" smtClean="0"/>
              <a:t>Tints</a:t>
            </a:r>
          </a:p>
          <a:p>
            <a:pPr marL="514350" indent="-514350">
              <a:buAutoNum type="arabicPeriod"/>
            </a:pPr>
            <a:r>
              <a:rPr lang="en-US" dirty="0" smtClean="0"/>
              <a:t>Shades</a:t>
            </a:r>
          </a:p>
          <a:p>
            <a:endParaRPr lang="en-US" dirty="0"/>
          </a:p>
        </p:txBody>
      </p:sp>
      <p:sp>
        <p:nvSpPr>
          <p:cNvPr id="4" name="Content Placeholder 3"/>
          <p:cNvSpPr>
            <a:spLocks noGrp="1"/>
          </p:cNvSpPr>
          <p:nvPr>
            <p:ph sz="half" idx="2"/>
          </p:nvPr>
        </p:nvSpPr>
        <p:spPr/>
        <p:txBody>
          <a:bodyPr>
            <a:normAutofit/>
          </a:bodyPr>
          <a:lstStyle/>
          <a:p>
            <a:pPr>
              <a:spcAft>
                <a:spcPts val="1200"/>
              </a:spcAft>
            </a:pPr>
            <a:r>
              <a:rPr lang="en-US" dirty="0" smtClean="0"/>
              <a:t>A</a:t>
            </a:r>
          </a:p>
          <a:p>
            <a:pPr>
              <a:spcAft>
                <a:spcPts val="1200"/>
              </a:spcAft>
            </a:pPr>
            <a:r>
              <a:rPr lang="en-US" dirty="0" smtClean="0"/>
              <a:t>B</a:t>
            </a:r>
          </a:p>
          <a:p>
            <a:pPr>
              <a:spcAft>
                <a:spcPts val="1200"/>
              </a:spcAft>
            </a:pPr>
            <a:r>
              <a:rPr lang="en-US" dirty="0" smtClean="0"/>
              <a:t>C</a:t>
            </a:r>
          </a:p>
          <a:p>
            <a:pPr>
              <a:spcAft>
                <a:spcPts val="1200"/>
              </a:spcAft>
            </a:pPr>
            <a:r>
              <a:rPr lang="en-US" dirty="0" smtClean="0"/>
              <a:t>D</a:t>
            </a:r>
          </a:p>
          <a:p>
            <a:pPr>
              <a:spcAft>
                <a:spcPts val="1200"/>
              </a:spcAft>
            </a:pPr>
            <a:r>
              <a:rPr lang="en-US" dirty="0" smtClean="0"/>
              <a:t>E</a:t>
            </a:r>
          </a:p>
          <a:p>
            <a:pPr>
              <a:spcAft>
                <a:spcPts val="1200"/>
              </a:spcAft>
            </a:pPr>
            <a:r>
              <a:rPr lang="en-US" dirty="0" smtClean="0"/>
              <a:t>F</a:t>
            </a:r>
            <a:endParaRPr lang="en-US" dirty="0"/>
          </a:p>
        </p:txBody>
      </p:sp>
      <p:sp>
        <p:nvSpPr>
          <p:cNvPr id="5" name="Rectangle 4"/>
          <p:cNvSpPr/>
          <p:nvPr/>
        </p:nvSpPr>
        <p:spPr>
          <a:xfrm>
            <a:off x="5486400" y="2971800"/>
            <a:ext cx="457200"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19800" y="2971800"/>
            <a:ext cx="4572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86400" y="1676400"/>
            <a:ext cx="45720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53200" y="2971800"/>
            <a:ext cx="4572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96000" y="1676400"/>
            <a:ext cx="457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629400" y="1676400"/>
            <a:ext cx="457200" cy="4572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486400" y="2286000"/>
            <a:ext cx="457200" cy="4572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096000" y="2286000"/>
            <a:ext cx="457200" cy="4572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629400" y="2286000"/>
            <a:ext cx="457200" cy="4572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486400" y="3581400"/>
            <a:ext cx="457200"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019800" y="3581400"/>
            <a:ext cx="457200" cy="457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553200" y="3581400"/>
            <a:ext cx="457200" cy="4572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629400" y="4953000"/>
            <a:ext cx="457200" cy="457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096000" y="4953000"/>
            <a:ext cx="457200" cy="457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
        <p:nvSpPr>
          <p:cNvPr id="22" name="Rectangle 21"/>
          <p:cNvSpPr/>
          <p:nvPr/>
        </p:nvSpPr>
        <p:spPr>
          <a:xfrm>
            <a:off x="5562600" y="4953000"/>
            <a:ext cx="4572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553200" y="4267200"/>
            <a:ext cx="457200" cy="4572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019800" y="4267200"/>
            <a:ext cx="457200" cy="457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486400" y="4267200"/>
            <a:ext cx="4572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086600" y="4267200"/>
            <a:ext cx="457200" cy="457200"/>
          </a:xfrm>
          <a:prstGeom prst="rect">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620000" y="4267200"/>
            <a:ext cx="457200" cy="457200"/>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153400" y="4267200"/>
            <a:ext cx="457200" cy="4572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 </a:t>
            </a:r>
            <a:r>
              <a:rPr lang="en-US" dirty="0" smtClean="0"/>
              <a:t>Schemes Quiz </a:t>
            </a:r>
            <a:r>
              <a:rPr lang="en-US" dirty="0" smtClean="0">
                <a:sym typeface="Wingdings" pitchFamily="2" charset="2"/>
              </a:rPr>
              <a:t> </a:t>
            </a:r>
            <a:endParaRPr lang="en-US" dirty="0"/>
          </a:p>
        </p:txBody>
      </p:sp>
      <p:sp>
        <p:nvSpPr>
          <p:cNvPr id="3" name="Content Placeholder 2"/>
          <p:cNvSpPr>
            <a:spLocks noGrp="1"/>
          </p:cNvSpPr>
          <p:nvPr>
            <p:ph sz="half" idx="1"/>
          </p:nvPr>
        </p:nvSpPr>
        <p:spPr/>
        <p:txBody>
          <a:bodyPr>
            <a:normAutofit/>
          </a:bodyPr>
          <a:lstStyle/>
          <a:p>
            <a:pPr marL="514350" indent="-514350">
              <a:buAutoNum type="arabicPeriod"/>
            </a:pPr>
            <a:r>
              <a:rPr lang="en-US" dirty="0" smtClean="0"/>
              <a:t>Primary </a:t>
            </a:r>
            <a:r>
              <a:rPr lang="en-US" b="1" dirty="0" smtClean="0"/>
              <a:t>C</a:t>
            </a:r>
          </a:p>
          <a:p>
            <a:pPr marL="514350" indent="-514350">
              <a:buAutoNum type="arabicPeriod"/>
            </a:pPr>
            <a:r>
              <a:rPr lang="en-US" dirty="0" smtClean="0"/>
              <a:t>Secondary </a:t>
            </a:r>
            <a:r>
              <a:rPr lang="en-US" b="1" dirty="0" smtClean="0"/>
              <a:t>A</a:t>
            </a:r>
          </a:p>
          <a:p>
            <a:pPr marL="514350" indent="-514350">
              <a:buFont typeface="Arial" pitchFamily="34" charset="0"/>
              <a:buAutoNum type="arabicPeriod"/>
            </a:pPr>
            <a:r>
              <a:rPr lang="en-US" dirty="0" smtClean="0"/>
              <a:t>Monochromatic </a:t>
            </a:r>
            <a:r>
              <a:rPr lang="en-US" b="1" dirty="0" smtClean="0"/>
              <a:t>B</a:t>
            </a:r>
          </a:p>
          <a:p>
            <a:pPr marL="514350" indent="-514350">
              <a:buAutoNum type="arabicPeriod"/>
            </a:pPr>
            <a:r>
              <a:rPr lang="en-US" dirty="0" smtClean="0"/>
              <a:t>Tertiary </a:t>
            </a:r>
            <a:r>
              <a:rPr lang="en-US" b="1" dirty="0" smtClean="0"/>
              <a:t>E</a:t>
            </a:r>
          </a:p>
          <a:p>
            <a:pPr marL="514350" indent="-514350">
              <a:buAutoNum type="arabicPeriod"/>
            </a:pPr>
            <a:r>
              <a:rPr lang="en-US" dirty="0" smtClean="0"/>
              <a:t>Tints </a:t>
            </a:r>
            <a:r>
              <a:rPr lang="en-US" b="1" dirty="0" smtClean="0"/>
              <a:t>D</a:t>
            </a:r>
          </a:p>
          <a:p>
            <a:pPr marL="514350" indent="-514350">
              <a:buAutoNum type="arabicPeriod"/>
            </a:pPr>
            <a:r>
              <a:rPr lang="en-US" dirty="0" smtClean="0"/>
              <a:t>Shades </a:t>
            </a:r>
            <a:r>
              <a:rPr lang="en-US" b="1" dirty="0" smtClean="0"/>
              <a:t>F</a:t>
            </a:r>
          </a:p>
          <a:p>
            <a:endParaRPr lang="en-US" dirty="0"/>
          </a:p>
        </p:txBody>
      </p:sp>
      <p:sp>
        <p:nvSpPr>
          <p:cNvPr id="4" name="Content Placeholder 3"/>
          <p:cNvSpPr>
            <a:spLocks noGrp="1"/>
          </p:cNvSpPr>
          <p:nvPr>
            <p:ph sz="half" idx="2"/>
          </p:nvPr>
        </p:nvSpPr>
        <p:spPr/>
        <p:txBody>
          <a:bodyPr>
            <a:normAutofit/>
          </a:bodyPr>
          <a:lstStyle/>
          <a:p>
            <a:pPr>
              <a:spcAft>
                <a:spcPts val="1200"/>
              </a:spcAft>
            </a:pPr>
            <a:r>
              <a:rPr lang="en-US" dirty="0" smtClean="0"/>
              <a:t>A</a:t>
            </a:r>
          </a:p>
          <a:p>
            <a:pPr>
              <a:spcAft>
                <a:spcPts val="1200"/>
              </a:spcAft>
            </a:pPr>
            <a:r>
              <a:rPr lang="en-US" dirty="0" smtClean="0"/>
              <a:t>B</a:t>
            </a:r>
          </a:p>
          <a:p>
            <a:pPr>
              <a:spcAft>
                <a:spcPts val="1200"/>
              </a:spcAft>
            </a:pPr>
            <a:r>
              <a:rPr lang="en-US" dirty="0" smtClean="0"/>
              <a:t>C</a:t>
            </a:r>
          </a:p>
          <a:p>
            <a:pPr>
              <a:spcAft>
                <a:spcPts val="1200"/>
              </a:spcAft>
            </a:pPr>
            <a:r>
              <a:rPr lang="en-US" dirty="0" smtClean="0"/>
              <a:t>D</a:t>
            </a:r>
          </a:p>
          <a:p>
            <a:pPr>
              <a:spcAft>
                <a:spcPts val="1200"/>
              </a:spcAft>
            </a:pPr>
            <a:r>
              <a:rPr lang="en-US" dirty="0" smtClean="0"/>
              <a:t>E</a:t>
            </a:r>
          </a:p>
          <a:p>
            <a:pPr>
              <a:spcAft>
                <a:spcPts val="1200"/>
              </a:spcAft>
            </a:pPr>
            <a:r>
              <a:rPr lang="en-US" dirty="0" smtClean="0"/>
              <a:t>F</a:t>
            </a:r>
            <a:endParaRPr lang="en-US" dirty="0"/>
          </a:p>
        </p:txBody>
      </p:sp>
      <p:sp>
        <p:nvSpPr>
          <p:cNvPr id="5" name="Rectangle 4"/>
          <p:cNvSpPr/>
          <p:nvPr/>
        </p:nvSpPr>
        <p:spPr>
          <a:xfrm>
            <a:off x="5486400" y="2971800"/>
            <a:ext cx="457200"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19800" y="2971800"/>
            <a:ext cx="4572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86400" y="1676400"/>
            <a:ext cx="45720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53200" y="2971800"/>
            <a:ext cx="4572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96000" y="1676400"/>
            <a:ext cx="457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629400" y="1676400"/>
            <a:ext cx="457200" cy="4572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486400" y="2286000"/>
            <a:ext cx="457200" cy="4572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096000" y="2286000"/>
            <a:ext cx="457200" cy="4572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629400" y="2286000"/>
            <a:ext cx="457200" cy="4572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486400" y="3581400"/>
            <a:ext cx="457200"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019800" y="3581400"/>
            <a:ext cx="457200" cy="457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553200" y="3581400"/>
            <a:ext cx="457200" cy="4572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629400" y="4953000"/>
            <a:ext cx="457200" cy="457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096000" y="4953000"/>
            <a:ext cx="457200" cy="457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
        <p:nvSpPr>
          <p:cNvPr id="22" name="Rectangle 21"/>
          <p:cNvSpPr/>
          <p:nvPr/>
        </p:nvSpPr>
        <p:spPr>
          <a:xfrm>
            <a:off x="5562600" y="4953000"/>
            <a:ext cx="4572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553200" y="4267200"/>
            <a:ext cx="457200" cy="4572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019800" y="4267200"/>
            <a:ext cx="457200" cy="457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486400" y="4267200"/>
            <a:ext cx="4572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086600" y="4267200"/>
            <a:ext cx="457200" cy="457200"/>
          </a:xfrm>
          <a:prstGeom prst="rect">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620000" y="4267200"/>
            <a:ext cx="457200" cy="457200"/>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153400" y="4267200"/>
            <a:ext cx="457200" cy="4572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a:off x="2438400" y="1905000"/>
            <a:ext cx="2286000" cy="1219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flipV="1">
            <a:off x="2667000" y="1905000"/>
            <a:ext cx="2057400" cy="533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a:off x="2362200" y="3429000"/>
            <a:ext cx="2362200" cy="990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V="1">
            <a:off x="3581400" y="2590800"/>
            <a:ext cx="106680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9" name="Straight Arrow Connector 38"/>
          <p:cNvCxnSpPr>
            <a:endCxn id="4" idx="1"/>
          </p:cNvCxnSpPr>
          <p:nvPr/>
        </p:nvCxnSpPr>
        <p:spPr>
          <a:xfrm flipV="1">
            <a:off x="2057400" y="3863182"/>
            <a:ext cx="2590800" cy="9921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a:off x="2209800" y="4495800"/>
            <a:ext cx="2514600" cy="685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rPr>
              <a:t>Neutrals</a:t>
            </a:r>
            <a:endParaRPr lang="en-US" dirty="0">
              <a:solidFill>
                <a:schemeClr val="tx1">
                  <a:lumMod val="75000"/>
                  <a:lumOff val="25000"/>
                </a:schemeClr>
              </a:solidFill>
            </a:endParaRPr>
          </a:p>
        </p:txBody>
      </p:sp>
      <p:sp>
        <p:nvSpPr>
          <p:cNvPr id="3" name="Content Placeholder 2"/>
          <p:cNvSpPr>
            <a:spLocks noGrp="1"/>
          </p:cNvSpPr>
          <p:nvPr>
            <p:ph sz="half" idx="1"/>
          </p:nvPr>
        </p:nvSpPr>
        <p:spPr>
          <a:xfrm>
            <a:off x="762000" y="1447800"/>
            <a:ext cx="4038600" cy="4525963"/>
          </a:xfrm>
        </p:spPr>
        <p:txBody>
          <a:bodyPr/>
          <a:lstStyle/>
          <a:p>
            <a:r>
              <a:rPr lang="en-US" dirty="0" smtClean="0"/>
              <a:t>Neutrals are shades of gray</a:t>
            </a:r>
          </a:p>
          <a:p>
            <a:r>
              <a:rPr lang="en-US" dirty="0" smtClean="0"/>
              <a:t>Black, White and Gray have no identifiable Hues</a:t>
            </a:r>
            <a:endParaRPr lang="en-US" dirty="0"/>
          </a:p>
        </p:txBody>
      </p:sp>
      <p:pic>
        <p:nvPicPr>
          <p:cNvPr id="5" name="Content Placeholder 4" descr="Neutrals.jpg"/>
          <p:cNvPicPr>
            <a:picLocks noGrp="1" noChangeAspect="1"/>
          </p:cNvPicPr>
          <p:nvPr>
            <p:ph sz="half" idx="2"/>
          </p:nvPr>
        </p:nvPicPr>
        <p:blipFill>
          <a:blip r:embed="rId2" cstate="print"/>
          <a:stretch>
            <a:fillRect/>
          </a:stretch>
        </p:blipFill>
        <p:spPr>
          <a:xfrm>
            <a:off x="304800" y="4495800"/>
            <a:ext cx="8542481" cy="1526969"/>
          </a:xfrm>
        </p:spPr>
      </p:pic>
      <p:sp>
        <p:nvSpPr>
          <p:cNvPr id="6" name="Content Placeholder 2"/>
          <p:cNvSpPr txBox="1">
            <a:spLocks/>
          </p:cNvSpPr>
          <p:nvPr/>
        </p:nvSpPr>
        <p:spPr>
          <a:xfrm>
            <a:off x="4800600" y="1524000"/>
            <a:ext cx="4038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4648200" y="1447800"/>
            <a:ext cx="4038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Neutrals are</a:t>
            </a:r>
            <a:r>
              <a:rPr kumimoji="0" lang="en-US" sz="2800" b="0" i="0" u="none" strike="noStrike" kern="1200" cap="none" spc="0" normalizeH="0" noProof="0" dirty="0" smtClean="0">
                <a:ln>
                  <a:noFill/>
                </a:ln>
                <a:solidFill>
                  <a:schemeClr val="tx1"/>
                </a:solidFill>
                <a:effectLst/>
                <a:uLnTx/>
                <a:uFillTx/>
                <a:latin typeface="+mn-lt"/>
                <a:ea typeface="+mn-ea"/>
                <a:cs typeface="+mn-cs"/>
              </a:rPr>
              <a:t> created by mixing varying amounts of black and white and also</a:t>
            </a:r>
            <a:r>
              <a:rPr lang="en-US" sz="2800" dirty="0"/>
              <a:t> </a:t>
            </a:r>
            <a:r>
              <a:rPr lang="en-US" sz="2800" dirty="0" smtClean="0">
                <a:solidFill>
                  <a:srgbClr val="FF0000"/>
                </a:solidFill>
              </a:rPr>
              <a:t>Complimentary</a:t>
            </a:r>
            <a:r>
              <a:rPr lang="en-US" sz="2800" dirty="0" smtClean="0"/>
              <a:t> </a:t>
            </a:r>
            <a:r>
              <a:rPr lang="en-US" sz="2800" dirty="0" smtClean="0">
                <a:solidFill>
                  <a:srgbClr val="00B050"/>
                </a:solidFill>
              </a:rPr>
              <a:t>Colors</a:t>
            </a:r>
            <a:endParaRPr kumimoji="0" lang="en-US" sz="2800" b="0" i="0" u="none" strike="noStrike" kern="1200" cap="none" spc="0" normalizeH="0" noProof="0" dirty="0" smtClean="0">
              <a:ln>
                <a:noFill/>
              </a:ln>
              <a:solidFill>
                <a:srgbClr val="00B05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 Matisse</a:t>
            </a:r>
            <a:endParaRPr lang="en-US" dirty="0"/>
          </a:p>
        </p:txBody>
      </p:sp>
      <p:sp>
        <p:nvSpPr>
          <p:cNvPr id="3" name="Content Placeholder 2"/>
          <p:cNvSpPr>
            <a:spLocks noGrp="1"/>
          </p:cNvSpPr>
          <p:nvPr>
            <p:ph sz="half" idx="1"/>
          </p:nvPr>
        </p:nvSpPr>
        <p:spPr/>
        <p:txBody>
          <a:bodyPr/>
          <a:lstStyle/>
          <a:p>
            <a:r>
              <a:rPr lang="en-US" dirty="0" smtClean="0"/>
              <a:t>Compliments provide the most Contrast</a:t>
            </a:r>
          </a:p>
          <a:p>
            <a:r>
              <a:rPr lang="en-US" dirty="0" smtClean="0"/>
              <a:t>Split Compliments take some of the harshness away.</a:t>
            </a:r>
          </a:p>
          <a:p>
            <a:r>
              <a:rPr lang="en-US" dirty="0" smtClean="0"/>
              <a:t>What other compliment pairing can you find besides Red and Green?</a:t>
            </a:r>
            <a:endParaRPr lang="en-US" dirty="0"/>
          </a:p>
        </p:txBody>
      </p:sp>
      <p:pic>
        <p:nvPicPr>
          <p:cNvPr id="7" name="Content Placeholder 6" descr="Matisse Boy With Butterfly Net.jpg"/>
          <p:cNvPicPr>
            <a:picLocks noGrp="1" noChangeAspect="1"/>
          </p:cNvPicPr>
          <p:nvPr>
            <p:ph sz="half" idx="2"/>
          </p:nvPr>
        </p:nvPicPr>
        <p:blipFill>
          <a:blip r:embed="rId2" cstate="print"/>
          <a:stretch>
            <a:fillRect/>
          </a:stretch>
        </p:blipFill>
        <p:spPr>
          <a:xfrm>
            <a:off x="5334000" y="1295400"/>
            <a:ext cx="3102864" cy="4788987"/>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RedtoGreenIntensityScael.jpg"/>
          <p:cNvPicPr>
            <a:picLocks noGrp="1" noChangeAspect="1"/>
          </p:cNvPicPr>
          <p:nvPr>
            <p:ph sz="half" idx="2"/>
          </p:nvPr>
        </p:nvPicPr>
        <p:blipFill>
          <a:blip r:embed="rId2" cstate="print"/>
          <a:srcRect t="55039" r="1163"/>
          <a:stretch>
            <a:fillRect/>
          </a:stretch>
        </p:blipFill>
        <p:spPr>
          <a:xfrm>
            <a:off x="1295400" y="4419600"/>
            <a:ext cx="6477000" cy="2209800"/>
          </a:xfrm>
        </p:spPr>
      </p:pic>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 </a:t>
            </a:r>
            <a:r>
              <a:rPr lang="en-US" dirty="0" smtClean="0"/>
              <a:t>and </a:t>
            </a:r>
            <a:r>
              <a:rPr lang="en-US" dirty="0" err="1" smtClean="0">
                <a:effectLst>
                  <a:outerShdw blurRad="38100" dist="38100" dir="2700000" algn="tl">
                    <a:srgbClr val="000000">
                      <a:alpha val="43137"/>
                    </a:srgbClr>
                  </a:outerShdw>
                </a:effectLst>
              </a:rPr>
              <a:t>Intesity</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600200"/>
            <a:ext cx="7543800" cy="4525963"/>
          </a:xfrm>
        </p:spPr>
        <p:txBody>
          <a:bodyPr/>
          <a:lstStyle/>
          <a:p>
            <a:r>
              <a:rPr lang="en-US" dirty="0" smtClean="0"/>
              <a:t>Intensity (aka Saturation) is the Brightness or Dullness of a color</a:t>
            </a:r>
          </a:p>
          <a:p>
            <a:endParaRPr lang="en-US" dirty="0" smtClean="0"/>
          </a:p>
          <a:p>
            <a:pPr>
              <a:buNone/>
            </a:pPr>
            <a:endParaRPr lang="en-US" dirty="0" smtClean="0"/>
          </a:p>
          <a:p>
            <a:r>
              <a:rPr lang="en-US" dirty="0" smtClean="0"/>
              <a:t>Bright			Dull			Bright	</a:t>
            </a:r>
          </a:p>
          <a:p>
            <a:r>
              <a:rPr lang="en-US" dirty="0" smtClean="0"/>
              <a:t>High Intensity		low Intensity	High</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a:t>
            </a:r>
            <a:r>
              <a:rPr lang="en-US" dirty="0" smtClean="0"/>
              <a:t> and V</a:t>
            </a:r>
            <a:r>
              <a:rPr lang="en-US" dirty="0" smtClean="0">
                <a:solidFill>
                  <a:schemeClr val="tx1">
                    <a:lumMod val="65000"/>
                    <a:lumOff val="35000"/>
                  </a:schemeClr>
                </a:solidFill>
              </a:rPr>
              <a:t>a</a:t>
            </a:r>
            <a:r>
              <a:rPr lang="en-US" dirty="0" smtClean="0">
                <a:solidFill>
                  <a:schemeClr val="bg1">
                    <a:lumMod val="65000"/>
                  </a:schemeClr>
                </a:solidFill>
              </a:rPr>
              <a:t>l</a:t>
            </a:r>
            <a:r>
              <a:rPr lang="en-US" dirty="0" smtClean="0">
                <a:solidFill>
                  <a:schemeClr val="bg1">
                    <a:lumMod val="75000"/>
                  </a:schemeClr>
                </a:solidFill>
              </a:rPr>
              <a:t>u</a:t>
            </a:r>
            <a:r>
              <a:rPr lang="en-US" dirty="0" smtClean="0">
                <a:solidFill>
                  <a:schemeClr val="bg1">
                    <a:lumMod val="95000"/>
                  </a:schemeClr>
                </a:solidFill>
              </a:rPr>
              <a:t>e</a:t>
            </a:r>
            <a:endParaRPr lang="en-US" dirty="0"/>
          </a:p>
        </p:txBody>
      </p:sp>
      <p:sp>
        <p:nvSpPr>
          <p:cNvPr id="3" name="Content Placeholder 2"/>
          <p:cNvSpPr>
            <a:spLocks noGrp="1"/>
          </p:cNvSpPr>
          <p:nvPr>
            <p:ph idx="1"/>
          </p:nvPr>
        </p:nvSpPr>
        <p:spPr/>
        <p:txBody>
          <a:bodyPr/>
          <a:lstStyle/>
          <a:p>
            <a:r>
              <a:rPr lang="en-US" dirty="0" smtClean="0"/>
              <a:t>Each are only visible because of </a:t>
            </a:r>
            <a:r>
              <a:rPr lang="en-US" dirty="0" smtClean="0">
                <a:effectLst>
                  <a:outerShdw blurRad="38100" dist="38100" dir="2700000" algn="tl">
                    <a:srgbClr val="000000">
                      <a:alpha val="43137"/>
                    </a:srgbClr>
                  </a:outerShdw>
                </a:effectLst>
              </a:rPr>
              <a:t>light.</a:t>
            </a:r>
          </a:p>
          <a:p>
            <a:r>
              <a:rPr lang="en-US" dirty="0" smtClean="0">
                <a:effectLst>
                  <a:outerShdw blurRad="38100" dist="38100" dir="2700000" algn="tl">
                    <a:srgbClr val="000000">
                      <a:alpha val="43137"/>
                    </a:srgbClr>
                  </a:outerShdw>
                </a:effectLst>
              </a:rPr>
              <a:t>Light and Darkness </a:t>
            </a:r>
            <a:r>
              <a:rPr lang="en-US" dirty="0" smtClean="0"/>
              <a:t>are used in legends of most cultures</a:t>
            </a:r>
          </a:p>
          <a:p>
            <a:pPr>
              <a:buNone/>
            </a:pPr>
            <a:endParaRPr lang="en-US" dirty="0" smtClean="0">
              <a:effectLst>
                <a:outerShdw blurRad="38100" dist="38100" dir="2700000" algn="tl">
                  <a:srgbClr val="000000">
                    <a:alpha val="43137"/>
                  </a:srgbClr>
                </a:outerShdw>
              </a:effectLst>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ntensity scale.jpg"/>
          <p:cNvPicPr>
            <a:picLocks noGrp="1" noChangeAspect="1"/>
          </p:cNvPicPr>
          <p:nvPr>
            <p:ph sz="half" idx="2"/>
          </p:nvPr>
        </p:nvPicPr>
        <p:blipFill>
          <a:blip r:embed="rId2" cstate="print"/>
          <a:stretch>
            <a:fillRect/>
          </a:stretch>
        </p:blipFill>
        <p:spPr>
          <a:xfrm>
            <a:off x="4038600" y="1447800"/>
            <a:ext cx="4470400" cy="4359564"/>
          </a:xfrm>
        </p:spPr>
      </p:pic>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 </a:t>
            </a:r>
            <a:r>
              <a:rPr lang="en-US" dirty="0" smtClean="0"/>
              <a:t>and </a:t>
            </a:r>
            <a:r>
              <a:rPr lang="en-US" dirty="0" err="1" smtClean="0">
                <a:effectLst>
                  <a:outerShdw blurRad="38100" dist="38100" dir="2700000" algn="tl">
                    <a:srgbClr val="000000">
                      <a:alpha val="43137"/>
                    </a:srgbClr>
                  </a:outerShdw>
                </a:effectLst>
              </a:rPr>
              <a:t>Intesity</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lstStyle/>
          <a:p>
            <a:r>
              <a:rPr lang="en-US" dirty="0" smtClean="0"/>
              <a:t>Mix and colors next to one another will create another BRIGHT color</a:t>
            </a:r>
          </a:p>
          <a:p>
            <a:r>
              <a:rPr lang="en-US" dirty="0" smtClean="0"/>
              <a:t>Mix Compliments will give you a duller color</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 </a:t>
            </a:r>
            <a:r>
              <a:rPr lang="en-US" dirty="0" smtClean="0"/>
              <a:t>and Expression</a:t>
            </a:r>
            <a:endParaRPr lang="en-US" dirty="0"/>
          </a:p>
        </p:txBody>
      </p:sp>
      <p:pic>
        <p:nvPicPr>
          <p:cNvPr id="5" name="Content Placeholder 4" descr="Picassothe-old-guitarist.jpg"/>
          <p:cNvPicPr>
            <a:picLocks noGrp="1" noChangeAspect="1"/>
          </p:cNvPicPr>
          <p:nvPr>
            <p:ph sz="half" idx="1"/>
          </p:nvPr>
        </p:nvPicPr>
        <p:blipFill>
          <a:blip r:embed="rId3" cstate="print"/>
          <a:stretch>
            <a:fillRect/>
          </a:stretch>
        </p:blipFill>
        <p:spPr>
          <a:xfrm>
            <a:off x="972371" y="1600200"/>
            <a:ext cx="3008257" cy="4525963"/>
          </a:xfrm>
        </p:spPr>
      </p:pic>
      <p:sp>
        <p:nvSpPr>
          <p:cNvPr id="7" name="Content Placeholder 6"/>
          <p:cNvSpPr>
            <a:spLocks noGrp="1"/>
          </p:cNvSpPr>
          <p:nvPr>
            <p:ph sz="half" idx="2"/>
          </p:nvPr>
        </p:nvSpPr>
        <p:spPr/>
        <p:txBody>
          <a:bodyPr/>
          <a:lstStyle/>
          <a:p>
            <a:r>
              <a:rPr lang="en-US" dirty="0" smtClean="0"/>
              <a:t>Imagine this painting by Picasso in reds, yellows, or oranges.</a:t>
            </a:r>
          </a:p>
          <a:p>
            <a:endParaRPr lang="en-US" dirty="0" smtClean="0"/>
          </a:p>
          <a:p>
            <a:r>
              <a:rPr lang="en-US" dirty="0" smtClean="0"/>
              <a:t>Cool colors are likely to have a quieting effect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 </a:t>
            </a:r>
            <a:r>
              <a:rPr lang="en-US" dirty="0" smtClean="0"/>
              <a:t>and Expression</a:t>
            </a:r>
            <a:endParaRPr lang="en-US" dirty="0"/>
          </a:p>
        </p:txBody>
      </p:sp>
      <p:sp>
        <p:nvSpPr>
          <p:cNvPr id="3" name="Content Placeholder 2"/>
          <p:cNvSpPr>
            <a:spLocks noGrp="1"/>
          </p:cNvSpPr>
          <p:nvPr>
            <p:ph sz="half" idx="1"/>
          </p:nvPr>
        </p:nvSpPr>
        <p:spPr/>
        <p:txBody>
          <a:bodyPr/>
          <a:lstStyle/>
          <a:p>
            <a:r>
              <a:rPr lang="en-US" dirty="0" smtClean="0"/>
              <a:t>Warm colors are likely to excite us</a:t>
            </a:r>
          </a:p>
          <a:p>
            <a:r>
              <a:rPr lang="en-US" dirty="0" smtClean="0"/>
              <a:t>Van Gogh used color to describe his pains and anguish but he also used it in more peaceful ways.</a:t>
            </a:r>
            <a:endParaRPr lang="en-US" dirty="0"/>
          </a:p>
        </p:txBody>
      </p:sp>
      <p:pic>
        <p:nvPicPr>
          <p:cNvPr id="5" name="Content Placeholder 4" descr="Van Gogh The Bedroom.jpg"/>
          <p:cNvPicPr>
            <a:picLocks noGrp="1" noChangeAspect="1"/>
          </p:cNvPicPr>
          <p:nvPr>
            <p:ph sz="half" idx="2"/>
          </p:nvPr>
        </p:nvPicPr>
        <p:blipFill>
          <a:blip r:embed="rId2" cstate="print"/>
          <a:stretch>
            <a:fillRect/>
          </a:stretch>
        </p:blipFill>
        <p:spPr>
          <a:xfrm>
            <a:off x="4648200" y="2268104"/>
            <a:ext cx="4038600" cy="3190155"/>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 </a:t>
            </a:r>
            <a:r>
              <a:rPr lang="en-US" dirty="0" smtClean="0"/>
              <a:t>in Culture</a:t>
            </a:r>
            <a:endParaRPr lang="en-US" dirty="0"/>
          </a:p>
        </p:txBody>
      </p:sp>
      <p:sp>
        <p:nvSpPr>
          <p:cNvPr id="3" name="Content Placeholder 2"/>
          <p:cNvSpPr>
            <a:spLocks noGrp="1"/>
          </p:cNvSpPr>
          <p:nvPr>
            <p:ph sz="half" idx="1"/>
          </p:nvPr>
        </p:nvSpPr>
        <p:spPr/>
        <p:txBody>
          <a:bodyPr/>
          <a:lstStyle/>
          <a:p>
            <a:r>
              <a:rPr lang="en-US" dirty="0" smtClean="0"/>
              <a:t>Some cultures only have terms for light, dark and red</a:t>
            </a:r>
            <a:endParaRPr lang="en-US" dirty="0"/>
          </a:p>
        </p:txBody>
      </p:sp>
      <p:sp>
        <p:nvSpPr>
          <p:cNvPr id="4" name="Content Placeholder 3"/>
          <p:cNvSpPr>
            <a:spLocks noGrp="1"/>
          </p:cNvSpPr>
          <p:nvPr>
            <p:ph sz="half" idx="2"/>
          </p:nvPr>
        </p:nvSpPr>
        <p:spPr/>
        <p:txBody>
          <a:bodyPr/>
          <a:lstStyle/>
          <a:p>
            <a:r>
              <a:rPr lang="en-US" dirty="0" smtClean="0"/>
              <a:t>While others are very attuned to the entire spectrum…</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  </a:t>
            </a:r>
            <a:r>
              <a:rPr lang="en-US" dirty="0" smtClean="0"/>
              <a:t>in </a:t>
            </a:r>
            <a:r>
              <a:rPr lang="en-US" dirty="0" err="1" smtClean="0">
                <a:effectLst>
                  <a:outerShdw blurRad="38100" dist="38100" dir="2700000" algn="tl">
                    <a:srgbClr val="000000">
                      <a:alpha val="43137"/>
                    </a:srgbClr>
                  </a:outerShdw>
                </a:effectLst>
              </a:rPr>
              <a:t>Molas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lstStyle/>
          <a:p>
            <a:r>
              <a:rPr lang="en-US" dirty="0" err="1" smtClean="0"/>
              <a:t>Molas</a:t>
            </a:r>
            <a:r>
              <a:rPr lang="en-US" dirty="0" smtClean="0"/>
              <a:t> are made by Kuna peoples.</a:t>
            </a:r>
          </a:p>
          <a:p>
            <a:r>
              <a:rPr lang="en-US" dirty="0" smtClean="0"/>
              <a:t>Used as decorative wall hangings or embellishments on clothing</a:t>
            </a:r>
          </a:p>
          <a:p>
            <a:r>
              <a:rPr lang="en-US" dirty="0" smtClean="0"/>
              <a:t>They have been produced for over 100 years</a:t>
            </a:r>
            <a:endParaRPr lang="en-US" dirty="0"/>
          </a:p>
        </p:txBody>
      </p:sp>
      <p:pic>
        <p:nvPicPr>
          <p:cNvPr id="7" name="Content Placeholder 6" descr="ma160.jpg"/>
          <p:cNvPicPr>
            <a:picLocks noGrp="1" noChangeAspect="1"/>
          </p:cNvPicPr>
          <p:nvPr>
            <p:ph sz="half" idx="2"/>
          </p:nvPr>
        </p:nvPicPr>
        <p:blipFill>
          <a:blip r:embed="rId2" cstate="print"/>
          <a:stretch>
            <a:fillRect/>
          </a:stretch>
        </p:blipFill>
        <p:spPr>
          <a:xfrm>
            <a:off x="4648200" y="2072735"/>
            <a:ext cx="4038600" cy="3580892"/>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  </a:t>
            </a:r>
            <a:r>
              <a:rPr lang="en-US" dirty="0" smtClean="0"/>
              <a:t>in </a:t>
            </a:r>
            <a:r>
              <a:rPr lang="en-US" dirty="0" err="1" smtClean="0">
                <a:effectLst>
                  <a:outerShdw blurRad="38100" dist="38100" dir="2700000" algn="tl">
                    <a:srgbClr val="000000">
                      <a:alpha val="43137"/>
                    </a:srgbClr>
                  </a:outerShdw>
                </a:effectLst>
              </a:rPr>
              <a:t>Molas</a:t>
            </a:r>
            <a:endParaRPr lang="en-US" dirty="0"/>
          </a:p>
        </p:txBody>
      </p:sp>
      <p:sp>
        <p:nvSpPr>
          <p:cNvPr id="3" name="Content Placeholder 2"/>
          <p:cNvSpPr>
            <a:spLocks noGrp="1"/>
          </p:cNvSpPr>
          <p:nvPr>
            <p:ph sz="half" idx="1"/>
          </p:nvPr>
        </p:nvSpPr>
        <p:spPr/>
        <p:txBody>
          <a:bodyPr/>
          <a:lstStyle/>
          <a:p>
            <a:r>
              <a:rPr lang="en-US" dirty="0" err="1" smtClean="0"/>
              <a:t>Kunas</a:t>
            </a:r>
            <a:r>
              <a:rPr lang="en-US" dirty="0" smtClean="0"/>
              <a:t> inhabit San Blas Islands</a:t>
            </a:r>
            <a:endParaRPr lang="en-US" dirty="0"/>
          </a:p>
        </p:txBody>
      </p:sp>
      <p:pic>
        <p:nvPicPr>
          <p:cNvPr id="5" name="Content Placeholder 4" descr="panama-sanblasislands.gif"/>
          <p:cNvPicPr>
            <a:picLocks noGrp="1" noChangeAspect="1"/>
          </p:cNvPicPr>
          <p:nvPr>
            <p:ph sz="half" idx="2"/>
          </p:nvPr>
        </p:nvPicPr>
        <p:blipFill>
          <a:blip r:embed="rId2" cstate="print"/>
          <a:stretch>
            <a:fillRect/>
          </a:stretch>
        </p:blipFill>
        <p:spPr>
          <a:xfrm>
            <a:off x="1752600" y="2667000"/>
            <a:ext cx="6934200" cy="3479138"/>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  </a:t>
            </a:r>
            <a:r>
              <a:rPr lang="en-US" dirty="0" smtClean="0"/>
              <a:t>in </a:t>
            </a:r>
            <a:r>
              <a:rPr lang="en-US" dirty="0" err="1" smtClean="0">
                <a:effectLst>
                  <a:outerShdw blurRad="38100" dist="38100" dir="2700000" algn="tl">
                    <a:srgbClr val="000000">
                      <a:alpha val="43137"/>
                    </a:srgbClr>
                  </a:outerShdw>
                </a:effectLst>
              </a:rPr>
              <a:t>Molas</a:t>
            </a:r>
            <a:endParaRPr lang="en-US" dirty="0"/>
          </a:p>
        </p:txBody>
      </p:sp>
      <p:sp>
        <p:nvSpPr>
          <p:cNvPr id="3" name="Content Placeholder 2"/>
          <p:cNvSpPr>
            <a:spLocks noGrp="1"/>
          </p:cNvSpPr>
          <p:nvPr>
            <p:ph sz="half" idx="1"/>
          </p:nvPr>
        </p:nvSpPr>
        <p:spPr/>
        <p:txBody>
          <a:bodyPr/>
          <a:lstStyle/>
          <a:p>
            <a:r>
              <a:rPr lang="en-US" dirty="0" err="1" smtClean="0"/>
              <a:t>Molas</a:t>
            </a:r>
            <a:r>
              <a:rPr lang="en-US" dirty="0" smtClean="0"/>
              <a:t> are created with a technique called </a:t>
            </a:r>
            <a:r>
              <a:rPr lang="en-US" dirty="0" err="1" smtClean="0"/>
              <a:t>Applique</a:t>
            </a:r>
            <a:endParaRPr lang="en-US" dirty="0" smtClean="0"/>
          </a:p>
          <a:p>
            <a:endParaRPr lang="en-US" dirty="0" smtClean="0"/>
          </a:p>
          <a:p>
            <a:r>
              <a:rPr lang="en-US" dirty="0" smtClean="0"/>
              <a:t>What do you notice about the subject and motifs?</a:t>
            </a:r>
            <a:endParaRPr lang="en-US" dirty="0"/>
          </a:p>
        </p:txBody>
      </p:sp>
      <p:pic>
        <p:nvPicPr>
          <p:cNvPr id="5" name="Content Placeholder 4" descr="ma175.jpg"/>
          <p:cNvPicPr>
            <a:picLocks noGrp="1" noChangeAspect="1"/>
          </p:cNvPicPr>
          <p:nvPr>
            <p:ph sz="half" idx="2"/>
          </p:nvPr>
        </p:nvPicPr>
        <p:blipFill>
          <a:blip r:embed="rId2" cstate="print"/>
          <a:stretch>
            <a:fillRect/>
          </a:stretch>
        </p:blipFill>
        <p:spPr>
          <a:xfrm>
            <a:off x="4648200" y="2180431"/>
            <a:ext cx="4038600" cy="33655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  </a:t>
            </a:r>
            <a:r>
              <a:rPr lang="en-US" dirty="0" smtClean="0"/>
              <a:t>in </a:t>
            </a:r>
            <a:r>
              <a:rPr lang="en-US" dirty="0" err="1" smtClean="0">
                <a:effectLst>
                  <a:outerShdw blurRad="38100" dist="38100" dir="2700000" algn="tl">
                    <a:srgbClr val="000000">
                      <a:alpha val="43137"/>
                    </a:srgbClr>
                  </a:outerShdw>
                </a:effectLst>
              </a:rPr>
              <a:t>Molas</a:t>
            </a:r>
            <a:endParaRPr lang="en-US" dirty="0"/>
          </a:p>
        </p:txBody>
      </p:sp>
      <p:sp>
        <p:nvSpPr>
          <p:cNvPr id="3" name="Content Placeholder 2"/>
          <p:cNvSpPr>
            <a:spLocks noGrp="1"/>
          </p:cNvSpPr>
          <p:nvPr>
            <p:ph sz="half" idx="1"/>
          </p:nvPr>
        </p:nvSpPr>
        <p:spPr>
          <a:xfrm>
            <a:off x="457200" y="1600200"/>
            <a:ext cx="3124200" cy="4525963"/>
          </a:xfrm>
        </p:spPr>
        <p:txBody>
          <a:bodyPr/>
          <a:lstStyle/>
          <a:p>
            <a:r>
              <a:rPr lang="en-US" dirty="0" smtClean="0"/>
              <a:t>Use vocabulary terms to describe the colors in this </a:t>
            </a:r>
            <a:r>
              <a:rPr lang="en-US" dirty="0" err="1" smtClean="0"/>
              <a:t>Mola</a:t>
            </a:r>
            <a:endParaRPr lang="en-US" dirty="0"/>
          </a:p>
        </p:txBody>
      </p:sp>
      <p:pic>
        <p:nvPicPr>
          <p:cNvPr id="5" name="Content Placeholder 4" descr="ma161.jpg"/>
          <p:cNvPicPr>
            <a:picLocks noGrp="1" noChangeAspect="1"/>
          </p:cNvPicPr>
          <p:nvPr>
            <p:ph sz="half" idx="2"/>
          </p:nvPr>
        </p:nvPicPr>
        <p:blipFill>
          <a:blip r:embed="rId2" cstate="print"/>
          <a:stretch>
            <a:fillRect/>
          </a:stretch>
        </p:blipFill>
        <p:spPr>
          <a:xfrm>
            <a:off x="3581400" y="1676400"/>
            <a:ext cx="5257800" cy="4521708"/>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  </a:t>
            </a:r>
            <a:r>
              <a:rPr lang="en-US" dirty="0" smtClean="0"/>
              <a:t>in </a:t>
            </a:r>
            <a:r>
              <a:rPr lang="en-US" dirty="0" err="1" smtClean="0">
                <a:effectLst>
                  <a:outerShdw blurRad="38100" dist="38100" dir="2700000" algn="tl">
                    <a:srgbClr val="000000">
                      <a:alpha val="43137"/>
                    </a:srgbClr>
                  </a:outerShdw>
                </a:effectLst>
              </a:rPr>
              <a:t>Molas</a:t>
            </a:r>
            <a:endParaRPr lang="en-US" dirty="0"/>
          </a:p>
        </p:txBody>
      </p:sp>
      <p:sp>
        <p:nvSpPr>
          <p:cNvPr id="3" name="Content Placeholder 2"/>
          <p:cNvSpPr>
            <a:spLocks noGrp="1"/>
          </p:cNvSpPr>
          <p:nvPr>
            <p:ph sz="half" idx="1"/>
          </p:nvPr>
        </p:nvSpPr>
        <p:spPr/>
        <p:txBody>
          <a:bodyPr/>
          <a:lstStyle/>
          <a:p>
            <a:r>
              <a:rPr lang="en-US" dirty="0" err="1" smtClean="0"/>
              <a:t>Mola</a:t>
            </a:r>
            <a:r>
              <a:rPr lang="en-US" dirty="0" smtClean="0"/>
              <a:t> is the Kuna word for Clothing</a:t>
            </a:r>
          </a:p>
          <a:p>
            <a:r>
              <a:rPr lang="en-US" dirty="0" smtClean="0"/>
              <a:t>How can a unique art form such as this help foster a sense of cultural identity?</a:t>
            </a:r>
            <a:endParaRPr lang="en-US" dirty="0"/>
          </a:p>
        </p:txBody>
      </p:sp>
      <p:pic>
        <p:nvPicPr>
          <p:cNvPr id="7" name="Content Placeholder 6" descr="ma178det.jpg"/>
          <p:cNvPicPr>
            <a:picLocks noGrp="1" noChangeAspect="1"/>
          </p:cNvPicPr>
          <p:nvPr>
            <p:ph sz="half" idx="2"/>
          </p:nvPr>
        </p:nvPicPr>
        <p:blipFill>
          <a:blip r:embed="rId2" cstate="print"/>
          <a:stretch>
            <a:fillRect/>
          </a:stretch>
        </p:blipFill>
        <p:spPr>
          <a:xfrm>
            <a:off x="4648200" y="1843881"/>
            <a:ext cx="4038600" cy="40386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Sketch</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Create a drawing of an object that represents our culture</a:t>
            </a:r>
          </a:p>
          <a:p>
            <a:r>
              <a:rPr lang="en-US" dirty="0" smtClean="0"/>
              <a:t>Use color (</a:t>
            </a:r>
            <a:r>
              <a:rPr lang="en-US" smtClean="0"/>
              <a:t>split compliment) </a:t>
            </a:r>
            <a:r>
              <a:rPr lang="en-US" dirty="0" smtClean="0"/>
              <a:t>and value expressively to complete the drawing</a:t>
            </a:r>
          </a:p>
          <a:p>
            <a:r>
              <a:rPr lang="en-US" dirty="0" smtClean="0"/>
              <a:t>Consider the patterns used by the Kuna Culture. What patterns are unique to you?</a:t>
            </a:r>
            <a:endParaRPr lang="en-US" dirty="0"/>
          </a:p>
        </p:txBody>
      </p:sp>
      <p:pic>
        <p:nvPicPr>
          <p:cNvPr id="5" name="Content Placeholder 4" descr="photo (5).JPG"/>
          <p:cNvPicPr>
            <a:picLocks noGrp="1" noChangeAspect="1"/>
          </p:cNvPicPr>
          <p:nvPr>
            <p:ph sz="half" idx="2"/>
          </p:nvPr>
        </p:nvPicPr>
        <p:blipFill>
          <a:blip r:embed="rId2" cstate="print"/>
          <a:srcRect l="20381" t="15897" r="15468" b="18424"/>
          <a:stretch>
            <a:fillRect/>
          </a:stretch>
        </p:blipFill>
        <p:spPr>
          <a:xfrm rot="5400000">
            <a:off x="4038600" y="1752601"/>
            <a:ext cx="5181600" cy="39624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a:t>
            </a:r>
            <a:r>
              <a:rPr lang="en-US" dirty="0" smtClean="0"/>
              <a:t> and V</a:t>
            </a:r>
            <a:r>
              <a:rPr lang="en-US" dirty="0" smtClean="0">
                <a:solidFill>
                  <a:schemeClr val="tx1">
                    <a:lumMod val="65000"/>
                    <a:lumOff val="35000"/>
                  </a:schemeClr>
                </a:solidFill>
              </a:rPr>
              <a:t>a</a:t>
            </a:r>
            <a:r>
              <a:rPr lang="en-US" dirty="0" smtClean="0">
                <a:solidFill>
                  <a:schemeClr val="bg1">
                    <a:lumMod val="65000"/>
                  </a:schemeClr>
                </a:solidFill>
              </a:rPr>
              <a:t>l</a:t>
            </a:r>
            <a:r>
              <a:rPr lang="en-US" dirty="0" smtClean="0">
                <a:solidFill>
                  <a:schemeClr val="bg1">
                    <a:lumMod val="75000"/>
                  </a:schemeClr>
                </a:solidFill>
              </a:rPr>
              <a:t>u</a:t>
            </a:r>
            <a:r>
              <a:rPr lang="en-US" dirty="0" smtClean="0">
                <a:solidFill>
                  <a:schemeClr val="bg1">
                    <a:lumMod val="95000"/>
                  </a:schemeClr>
                </a:solidFill>
              </a:rPr>
              <a:t>e</a:t>
            </a:r>
            <a:endParaRPr lang="en-US" dirty="0"/>
          </a:p>
        </p:txBody>
      </p:sp>
      <p:sp>
        <p:nvSpPr>
          <p:cNvPr id="3" name="Content Placeholder 2"/>
          <p:cNvSpPr>
            <a:spLocks noGrp="1"/>
          </p:cNvSpPr>
          <p:nvPr>
            <p:ph sz="half" idx="1"/>
          </p:nvPr>
        </p:nvSpPr>
        <p:spPr/>
        <p:txBody>
          <a:bodyPr/>
          <a:lstStyle/>
          <a:p>
            <a:r>
              <a:rPr lang="en-US" dirty="0" smtClean="0">
                <a:effectLst>
                  <a:outerShdw blurRad="38100" dist="38100" dir="2700000" algn="tl">
                    <a:srgbClr val="000000">
                      <a:alpha val="43137"/>
                    </a:srgbClr>
                  </a:outerShdw>
                </a:effectLst>
              </a:rPr>
              <a:t>Light </a:t>
            </a:r>
            <a:r>
              <a:rPr lang="en-US" dirty="0" smtClean="0"/>
              <a:t>symbolizes truth, hope, and new life.</a:t>
            </a:r>
          </a:p>
          <a:p>
            <a:pPr>
              <a:buNone/>
            </a:pPr>
            <a:endParaRPr lang="en-US" dirty="0">
              <a:effectLst>
                <a:outerShdw blurRad="38100" dist="38100" dir="2700000" algn="tl">
                  <a:srgbClr val="000000">
                    <a:alpha val="43137"/>
                  </a:srgbClr>
                </a:outerShdw>
              </a:effectLst>
            </a:endParaRPr>
          </a:p>
        </p:txBody>
      </p:sp>
      <p:sp>
        <p:nvSpPr>
          <p:cNvPr id="7" name="Content Placeholder 6"/>
          <p:cNvSpPr>
            <a:spLocks noGrp="1"/>
          </p:cNvSpPr>
          <p:nvPr>
            <p:ph sz="half" idx="2"/>
          </p:nvPr>
        </p:nvSpPr>
        <p:spPr/>
        <p:txBody>
          <a:bodyPr/>
          <a:lstStyle/>
          <a:p>
            <a:r>
              <a:rPr lang="en-US" dirty="0" smtClean="0">
                <a:effectLst>
                  <a:outerShdw blurRad="38100" dist="38100" dir="2700000" algn="tl">
                    <a:srgbClr val="000000">
                      <a:alpha val="43137"/>
                    </a:srgbClr>
                  </a:outerShdw>
                </a:effectLst>
              </a:rPr>
              <a:t>Darkness </a:t>
            </a:r>
            <a:r>
              <a:rPr lang="en-US" dirty="0" smtClean="0"/>
              <a:t>symbolizes evil, fear of the unknown, and death</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V</a:t>
            </a:r>
            <a:r>
              <a:rPr lang="en-US" dirty="0" smtClean="0">
                <a:solidFill>
                  <a:schemeClr val="tx1">
                    <a:lumMod val="65000"/>
                    <a:lumOff val="35000"/>
                  </a:schemeClr>
                </a:solidFill>
              </a:rPr>
              <a:t>a</a:t>
            </a:r>
            <a:r>
              <a:rPr lang="en-US" dirty="0" smtClean="0">
                <a:solidFill>
                  <a:schemeClr val="bg1">
                    <a:lumMod val="65000"/>
                  </a:schemeClr>
                </a:solidFill>
              </a:rPr>
              <a:t>l</a:t>
            </a:r>
            <a:r>
              <a:rPr lang="en-US" dirty="0" smtClean="0">
                <a:solidFill>
                  <a:schemeClr val="bg1">
                    <a:lumMod val="75000"/>
                  </a:schemeClr>
                </a:solidFill>
              </a:rPr>
              <a:t>u</a:t>
            </a:r>
            <a:r>
              <a:rPr lang="en-US" dirty="0" smtClean="0">
                <a:solidFill>
                  <a:schemeClr val="bg1">
                    <a:lumMod val="95000"/>
                  </a:schemeClr>
                </a:solidFill>
              </a:rPr>
              <a:t>e</a:t>
            </a:r>
            <a:endParaRPr lang="en-US" dirty="0"/>
          </a:p>
        </p:txBody>
      </p:sp>
      <p:sp>
        <p:nvSpPr>
          <p:cNvPr id="3" name="Content Placeholder 2"/>
          <p:cNvSpPr>
            <a:spLocks noGrp="1"/>
          </p:cNvSpPr>
          <p:nvPr>
            <p:ph idx="1"/>
          </p:nvPr>
        </p:nvSpPr>
        <p:spPr/>
        <p:txBody>
          <a:bodyPr/>
          <a:lstStyle/>
          <a:p>
            <a:r>
              <a:rPr lang="en-US" dirty="0" smtClean="0"/>
              <a:t>Value= the range light and dark</a:t>
            </a:r>
          </a:p>
          <a:p>
            <a:r>
              <a:rPr lang="en-US" dirty="0" smtClean="0"/>
              <a:t>9 step scale </a:t>
            </a:r>
            <a:endParaRPr lang="en-US" dirty="0"/>
          </a:p>
        </p:txBody>
      </p:sp>
      <p:pic>
        <p:nvPicPr>
          <p:cNvPr id="4" name="Picture 3" descr="Ansel Adams.jpg"/>
          <p:cNvPicPr>
            <a:picLocks noChangeAspect="1"/>
          </p:cNvPicPr>
          <p:nvPr/>
        </p:nvPicPr>
        <p:blipFill>
          <a:blip r:embed="rId3" cstate="print"/>
          <a:stretch>
            <a:fillRect/>
          </a:stretch>
        </p:blipFill>
        <p:spPr>
          <a:xfrm>
            <a:off x="4267200" y="2438400"/>
            <a:ext cx="4088577" cy="327660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228600" y="3200400"/>
            <a:ext cx="3962400" cy="1270000"/>
          </a:xfrm>
          <a:prstGeom prst="rect">
            <a:avLst/>
          </a:prstGeom>
          <a:solidFill>
            <a:srgbClr val="FFFFFF"/>
          </a:solid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t>
            </a:r>
            <a:r>
              <a:rPr lang="en-US" dirty="0" smtClean="0">
                <a:solidFill>
                  <a:schemeClr val="tx1">
                    <a:lumMod val="65000"/>
                    <a:lumOff val="35000"/>
                  </a:schemeClr>
                </a:solidFill>
              </a:rPr>
              <a:t>a</a:t>
            </a:r>
            <a:r>
              <a:rPr lang="en-US" dirty="0" smtClean="0">
                <a:solidFill>
                  <a:schemeClr val="bg1">
                    <a:lumMod val="65000"/>
                  </a:schemeClr>
                </a:solidFill>
              </a:rPr>
              <a:t>l</a:t>
            </a:r>
            <a:r>
              <a:rPr lang="en-US" dirty="0" smtClean="0">
                <a:solidFill>
                  <a:schemeClr val="bg1">
                    <a:lumMod val="75000"/>
                  </a:schemeClr>
                </a:solidFill>
              </a:rPr>
              <a:t>u</a:t>
            </a:r>
            <a:r>
              <a:rPr lang="en-US" dirty="0" smtClean="0">
                <a:solidFill>
                  <a:schemeClr val="bg1">
                    <a:lumMod val="95000"/>
                  </a:schemeClr>
                </a:solidFill>
              </a:rPr>
              <a:t>e</a:t>
            </a:r>
            <a:endParaRPr lang="en-US" dirty="0"/>
          </a:p>
        </p:txBody>
      </p:sp>
      <p:sp>
        <p:nvSpPr>
          <p:cNvPr id="3" name="Content Placeholder 2"/>
          <p:cNvSpPr>
            <a:spLocks noGrp="1"/>
          </p:cNvSpPr>
          <p:nvPr>
            <p:ph sz="half" idx="1"/>
          </p:nvPr>
        </p:nvSpPr>
        <p:spPr/>
        <p:txBody>
          <a:bodyPr/>
          <a:lstStyle/>
          <a:p>
            <a:r>
              <a:rPr lang="en-US" dirty="0" smtClean="0"/>
              <a:t>Lightness and Darkness are Relative depending on its surroundings</a:t>
            </a:r>
          </a:p>
        </p:txBody>
      </p:sp>
      <p:sp>
        <p:nvSpPr>
          <p:cNvPr id="5" name="Content Placeholder 4"/>
          <p:cNvSpPr>
            <a:spLocks noGrp="1"/>
          </p:cNvSpPr>
          <p:nvPr>
            <p:ph sz="half" idx="2"/>
          </p:nvPr>
        </p:nvSpPr>
        <p:spPr/>
        <p:txBody>
          <a:bodyPr/>
          <a:lstStyle/>
          <a:p>
            <a:endParaRPr lang="en-US"/>
          </a:p>
        </p:txBody>
      </p:sp>
      <p:pic>
        <p:nvPicPr>
          <p:cNvPr id="4" name="Picture 3" descr="Henry_Ossawa_Tanner_-_The_Banjo_Lesson.jpg"/>
          <p:cNvPicPr>
            <a:picLocks noChangeAspect="1"/>
          </p:cNvPicPr>
          <p:nvPr/>
        </p:nvPicPr>
        <p:blipFill>
          <a:blip r:embed="rId3" cstate="print"/>
          <a:stretch>
            <a:fillRect/>
          </a:stretch>
        </p:blipFill>
        <p:spPr>
          <a:xfrm>
            <a:off x="4572000" y="1371600"/>
            <a:ext cx="3657600" cy="513673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Reflected Light</a:t>
            </a:r>
            <a:endParaRPr lang="en-US" dirty="0"/>
          </a:p>
        </p:txBody>
      </p:sp>
      <p:sp>
        <p:nvSpPr>
          <p:cNvPr id="3" name="Content Placeholder 2"/>
          <p:cNvSpPr>
            <a:spLocks noGrp="1"/>
          </p:cNvSpPr>
          <p:nvPr>
            <p:ph sz="half" idx="1"/>
          </p:nvPr>
        </p:nvSpPr>
        <p:spPr/>
        <p:txBody>
          <a:bodyPr/>
          <a:lstStyle/>
          <a:p>
            <a:r>
              <a:rPr lang="en-US" dirty="0" smtClean="0"/>
              <a:t>How much light is being reflected gives us dark and light values on an object</a:t>
            </a:r>
          </a:p>
          <a:p>
            <a:r>
              <a:rPr lang="en-US" dirty="0" smtClean="0"/>
              <a:t>Using multiple values makes an object look solid.</a:t>
            </a:r>
          </a:p>
          <a:p>
            <a:endParaRPr lang="en-US" dirty="0"/>
          </a:p>
        </p:txBody>
      </p:sp>
      <p:pic>
        <p:nvPicPr>
          <p:cNvPr id="5" name="Content Placeholder 4" descr="Shaded Shapes.reflected light.jpeg"/>
          <p:cNvPicPr>
            <a:picLocks noGrp="1" noChangeAspect="1"/>
          </p:cNvPicPr>
          <p:nvPr>
            <p:ph sz="half" idx="2"/>
          </p:nvPr>
        </p:nvPicPr>
        <p:blipFill>
          <a:blip r:embed="rId3" cstate="print"/>
          <a:stretch>
            <a:fillRect/>
          </a:stretch>
        </p:blipFill>
        <p:spPr>
          <a:xfrm>
            <a:off x="4648200" y="2310003"/>
            <a:ext cx="4038600" cy="3106357"/>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Chiaroscuro</a:t>
            </a:r>
            <a:endParaRPr lang="en-US" dirty="0"/>
          </a:p>
        </p:txBody>
      </p:sp>
      <p:sp>
        <p:nvSpPr>
          <p:cNvPr id="3" name="Content Placeholder 2"/>
          <p:cNvSpPr>
            <a:spLocks noGrp="1"/>
          </p:cNvSpPr>
          <p:nvPr>
            <p:ph sz="half" idx="1"/>
          </p:nvPr>
        </p:nvSpPr>
        <p:spPr>
          <a:xfrm>
            <a:off x="457200" y="1600200"/>
            <a:ext cx="8229600" cy="4525963"/>
          </a:xfrm>
        </p:spPr>
        <p:txBody>
          <a:bodyPr/>
          <a:lstStyle/>
          <a:p>
            <a:r>
              <a:rPr lang="en-US" dirty="0" smtClean="0"/>
              <a:t>Literally translates in Italian to mean “light-dark”</a:t>
            </a:r>
          </a:p>
          <a:p>
            <a:r>
              <a:rPr lang="en-US" dirty="0" smtClean="0"/>
              <a:t>It is </a:t>
            </a:r>
            <a:r>
              <a:rPr lang="en-US" i="1" dirty="0" smtClean="0"/>
              <a:t>Dramatic</a:t>
            </a:r>
            <a:r>
              <a:rPr lang="en-US" dirty="0" smtClean="0"/>
              <a:t> Contrasts between light and dark.</a:t>
            </a:r>
          </a:p>
          <a:p>
            <a:r>
              <a:rPr lang="en-US" dirty="0" smtClean="0"/>
              <a:t>Caravaggio, The Supper at Emmaus</a:t>
            </a:r>
          </a:p>
          <a:p>
            <a:endParaRPr lang="en-US" dirty="0"/>
          </a:p>
        </p:txBody>
      </p:sp>
      <p:pic>
        <p:nvPicPr>
          <p:cNvPr id="7" name="Content Placeholder 6" descr="Caravaggio The Supper at Emmaus.jpg"/>
          <p:cNvPicPr>
            <a:picLocks noGrp="1" noChangeAspect="1"/>
          </p:cNvPicPr>
          <p:nvPr>
            <p:ph sz="half" idx="2"/>
          </p:nvPr>
        </p:nvPicPr>
        <p:blipFill>
          <a:blip r:embed="rId3" cstate="print"/>
          <a:stretch>
            <a:fillRect/>
          </a:stretch>
        </p:blipFill>
        <p:spPr>
          <a:xfrm>
            <a:off x="4648200" y="3564522"/>
            <a:ext cx="4038600" cy="2877974"/>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and Expression</a:t>
            </a:r>
            <a:endParaRPr lang="en-US" dirty="0"/>
          </a:p>
        </p:txBody>
      </p:sp>
      <p:pic>
        <p:nvPicPr>
          <p:cNvPr id="6" name="Content Placeholder 5" descr="Picasso Woman in White.jpg"/>
          <p:cNvPicPr>
            <a:picLocks noGrp="1" noChangeAspect="1"/>
          </p:cNvPicPr>
          <p:nvPr>
            <p:ph sz="half" idx="1"/>
          </p:nvPr>
        </p:nvPicPr>
        <p:blipFill>
          <a:blip r:embed="rId3" cstate="print"/>
          <a:stretch>
            <a:fillRect/>
          </a:stretch>
        </p:blipFill>
        <p:spPr>
          <a:xfrm>
            <a:off x="457200" y="1371600"/>
            <a:ext cx="3886200" cy="4815097"/>
          </a:xfrm>
        </p:spPr>
      </p:pic>
      <p:pic>
        <p:nvPicPr>
          <p:cNvPr id="5" name="Content Placeholder 4" descr="Marie Villers Young Woman Drawing.jpg"/>
          <p:cNvPicPr>
            <a:picLocks noGrp="1" noChangeAspect="1"/>
          </p:cNvPicPr>
          <p:nvPr>
            <p:ph sz="half" idx="2"/>
          </p:nvPr>
        </p:nvPicPr>
        <p:blipFill>
          <a:blip r:embed="rId4" cstate="print"/>
          <a:stretch>
            <a:fillRect/>
          </a:stretch>
        </p:blipFill>
        <p:spPr>
          <a:xfrm>
            <a:off x="4800600" y="1447800"/>
            <a:ext cx="3779520" cy="4724400"/>
          </a:xfrm>
        </p:spPr>
      </p:pic>
      <p:sp>
        <p:nvSpPr>
          <p:cNvPr id="7" name="TextBox 6"/>
          <p:cNvSpPr txBox="1"/>
          <p:nvPr/>
        </p:nvSpPr>
        <p:spPr>
          <a:xfrm>
            <a:off x="457200" y="6248400"/>
            <a:ext cx="3810000" cy="369332"/>
          </a:xfrm>
          <a:prstGeom prst="rect">
            <a:avLst/>
          </a:prstGeom>
          <a:noFill/>
        </p:spPr>
        <p:txBody>
          <a:bodyPr wrap="square" rtlCol="0">
            <a:spAutoFit/>
          </a:bodyPr>
          <a:lstStyle/>
          <a:p>
            <a:r>
              <a:rPr lang="en-US" dirty="0" smtClean="0"/>
              <a:t>Picasso, Woman in White, 1923</a:t>
            </a:r>
            <a:endParaRPr lang="en-US" dirty="0"/>
          </a:p>
        </p:txBody>
      </p:sp>
      <p:sp>
        <p:nvSpPr>
          <p:cNvPr id="8" name="TextBox 7"/>
          <p:cNvSpPr txBox="1"/>
          <p:nvPr/>
        </p:nvSpPr>
        <p:spPr>
          <a:xfrm>
            <a:off x="4724400" y="6211669"/>
            <a:ext cx="4038600" cy="646331"/>
          </a:xfrm>
          <a:prstGeom prst="rect">
            <a:avLst/>
          </a:prstGeom>
          <a:noFill/>
        </p:spPr>
        <p:txBody>
          <a:bodyPr wrap="square" rtlCol="0">
            <a:spAutoFit/>
          </a:bodyPr>
          <a:lstStyle/>
          <a:p>
            <a:r>
              <a:rPr lang="en-US" dirty="0" smtClean="0"/>
              <a:t>Marie-Denise </a:t>
            </a:r>
            <a:r>
              <a:rPr lang="en-US" dirty="0" err="1" smtClean="0"/>
              <a:t>Villers</a:t>
            </a:r>
            <a:r>
              <a:rPr lang="en-US" dirty="0" smtClean="0"/>
              <a:t>, Young Woman Drawing, 1801</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a:t>
            </a:r>
            <a:endParaRPr lang="en-US" dirty="0"/>
          </a:p>
        </p:txBody>
      </p:sp>
      <p:sp>
        <p:nvSpPr>
          <p:cNvPr id="3" name="Content Placeholder 2"/>
          <p:cNvSpPr>
            <a:spLocks noGrp="1"/>
          </p:cNvSpPr>
          <p:nvPr>
            <p:ph sz="half" idx="1"/>
          </p:nvPr>
        </p:nvSpPr>
        <p:spPr>
          <a:xfrm>
            <a:off x="457200" y="1600200"/>
            <a:ext cx="3657600" cy="4525963"/>
          </a:xfrm>
        </p:spPr>
        <p:txBody>
          <a:bodyPr/>
          <a:lstStyle/>
          <a:p>
            <a:r>
              <a:rPr lang="en-US" dirty="0" smtClean="0"/>
              <a:t>Isaac Newton determined Color comes from Light</a:t>
            </a:r>
          </a:p>
          <a:p>
            <a:r>
              <a:rPr lang="en-US" dirty="0" smtClean="0"/>
              <a:t>Rays from the sun were divided into colors we know today</a:t>
            </a:r>
          </a:p>
          <a:p>
            <a:endParaRPr lang="en-US" dirty="0" smtClean="0"/>
          </a:p>
        </p:txBody>
      </p:sp>
      <p:pic>
        <p:nvPicPr>
          <p:cNvPr id="5" name="Content Placeholder 4" descr="Newton_prism_experiment.jpg"/>
          <p:cNvPicPr>
            <a:picLocks noGrp="1" noChangeAspect="1"/>
          </p:cNvPicPr>
          <p:nvPr>
            <p:ph sz="half" idx="2"/>
          </p:nvPr>
        </p:nvPicPr>
        <p:blipFill>
          <a:blip r:embed="rId2" cstate="print"/>
          <a:stretch>
            <a:fillRect/>
          </a:stretch>
        </p:blipFill>
        <p:spPr>
          <a:xfrm>
            <a:off x="3810000" y="1371600"/>
            <a:ext cx="4210050" cy="3157538"/>
          </a:xfrm>
        </p:spPr>
      </p:pic>
      <p:pic>
        <p:nvPicPr>
          <p:cNvPr id="6" name="Picture 5" descr="Newton ex.jpg"/>
          <p:cNvPicPr>
            <a:picLocks noChangeAspect="1"/>
          </p:cNvPicPr>
          <p:nvPr/>
        </p:nvPicPr>
        <p:blipFill>
          <a:blip r:embed="rId3" cstate="print"/>
          <a:stretch>
            <a:fillRect/>
          </a:stretch>
        </p:blipFill>
        <p:spPr>
          <a:xfrm>
            <a:off x="4114800" y="4114799"/>
            <a:ext cx="3619500" cy="238677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1162</TotalTime>
  <Words>922</Words>
  <Application>Microsoft Office PowerPoint</Application>
  <PresentationFormat>On-screen Show (4:3)</PresentationFormat>
  <Paragraphs>131</Paragraphs>
  <Slides>29</Slides>
  <Notes>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Color and Value</vt:lpstr>
      <vt:lpstr>Color and Value</vt:lpstr>
      <vt:lpstr>Color and Value</vt:lpstr>
      <vt:lpstr>Value</vt:lpstr>
      <vt:lpstr>Value</vt:lpstr>
      <vt:lpstr>Reflected Light</vt:lpstr>
      <vt:lpstr>Chiaroscuro</vt:lpstr>
      <vt:lpstr>Value and Expression</vt:lpstr>
      <vt:lpstr>Color</vt:lpstr>
      <vt:lpstr>Color</vt:lpstr>
      <vt:lpstr>Color and HUE</vt:lpstr>
      <vt:lpstr>Color and White Light</vt:lpstr>
      <vt:lpstr>Color and Pigment</vt:lpstr>
      <vt:lpstr>Color and Pigment</vt:lpstr>
      <vt:lpstr>Color Schemes Quiz  </vt:lpstr>
      <vt:lpstr>Color Schemes Quiz  </vt:lpstr>
      <vt:lpstr>Neutrals</vt:lpstr>
      <vt:lpstr>Henry Matisse</vt:lpstr>
      <vt:lpstr>Color and Intesity</vt:lpstr>
      <vt:lpstr>Color and Intesity</vt:lpstr>
      <vt:lpstr>Color and Expression</vt:lpstr>
      <vt:lpstr>Color and Expression</vt:lpstr>
      <vt:lpstr>Color in Culture</vt:lpstr>
      <vt:lpstr>Color  in Molas</vt:lpstr>
      <vt:lpstr>Color  in Molas</vt:lpstr>
      <vt:lpstr>Color  in Molas</vt:lpstr>
      <vt:lpstr>Color  in Molas</vt:lpstr>
      <vt:lpstr>Color  in Molas</vt:lpstr>
      <vt:lpstr>Weekly Sketch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dc:title>
  <dc:creator>landrew</dc:creator>
  <cp:lastModifiedBy>landrew</cp:lastModifiedBy>
  <cp:revision>86</cp:revision>
  <dcterms:created xsi:type="dcterms:W3CDTF">2014-01-18T21:32:23Z</dcterms:created>
  <dcterms:modified xsi:type="dcterms:W3CDTF">2014-01-22T21:40:52Z</dcterms:modified>
</cp:coreProperties>
</file>